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6"/>
  </p:notesMasterIdLst>
  <p:handoutMasterIdLst>
    <p:handoutMasterId r:id="rId67"/>
  </p:handoutMasterIdLst>
  <p:sldIdLst>
    <p:sldId id="256" r:id="rId5"/>
    <p:sldId id="257" r:id="rId6"/>
    <p:sldId id="279" r:id="rId7"/>
    <p:sldId id="280" r:id="rId8"/>
    <p:sldId id="281" r:id="rId9"/>
    <p:sldId id="282" r:id="rId10"/>
    <p:sldId id="283" r:id="rId11"/>
    <p:sldId id="295" r:id="rId12"/>
    <p:sldId id="284" r:id="rId13"/>
    <p:sldId id="288" r:id="rId14"/>
    <p:sldId id="285" r:id="rId15"/>
    <p:sldId id="286" r:id="rId16"/>
    <p:sldId id="287" r:id="rId17"/>
    <p:sldId id="289" r:id="rId18"/>
    <p:sldId id="290" r:id="rId19"/>
    <p:sldId id="291" r:id="rId20"/>
    <p:sldId id="292" r:id="rId21"/>
    <p:sldId id="294" r:id="rId22"/>
    <p:sldId id="293" r:id="rId23"/>
    <p:sldId id="296" r:id="rId24"/>
    <p:sldId id="297" r:id="rId25"/>
    <p:sldId id="298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7" r:id="rId34"/>
    <p:sldId id="308" r:id="rId35"/>
    <p:sldId id="309" r:id="rId36"/>
    <p:sldId id="259" r:id="rId37"/>
    <p:sldId id="258" r:id="rId38"/>
    <p:sldId id="310" r:id="rId39"/>
    <p:sldId id="311" r:id="rId40"/>
    <p:sldId id="313" r:id="rId41"/>
    <p:sldId id="314" r:id="rId42"/>
    <p:sldId id="315" r:id="rId43"/>
    <p:sldId id="312" r:id="rId44"/>
    <p:sldId id="316" r:id="rId45"/>
    <p:sldId id="321" r:id="rId46"/>
    <p:sldId id="323" r:id="rId47"/>
    <p:sldId id="324" r:id="rId48"/>
    <p:sldId id="325" r:id="rId49"/>
    <p:sldId id="322" r:id="rId50"/>
    <p:sldId id="326" r:id="rId51"/>
    <p:sldId id="327" r:id="rId52"/>
    <p:sldId id="328" r:id="rId53"/>
    <p:sldId id="329" r:id="rId54"/>
    <p:sldId id="317" r:id="rId55"/>
    <p:sldId id="318" r:id="rId56"/>
    <p:sldId id="319" r:id="rId57"/>
    <p:sldId id="320" r:id="rId58"/>
    <p:sldId id="330" r:id="rId59"/>
    <p:sldId id="331" r:id="rId60"/>
    <p:sldId id="332" r:id="rId61"/>
    <p:sldId id="333" r:id="rId62"/>
    <p:sldId id="334" r:id="rId63"/>
    <p:sldId id="335" r:id="rId64"/>
    <p:sldId id="268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7" autoAdjust="0"/>
  </p:normalViewPr>
  <p:slideViewPr>
    <p:cSldViewPr snapToGrid="0">
      <p:cViewPr varScale="1">
        <p:scale>
          <a:sx n="56" d="100"/>
          <a:sy n="56" d="100"/>
        </p:scale>
        <p:origin x="1000" y="44"/>
      </p:cViewPr>
      <p:guideLst/>
    </p:cSldViewPr>
  </p:slideViewPr>
  <p:outlineViewPr>
    <p:cViewPr>
      <p:scale>
        <a:sx n="33" d="100"/>
        <a:sy n="33" d="100"/>
      </p:scale>
      <p:origin x="0" y="-705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7CC8CE-DCCA-7C6E-1A4F-356F5640DF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7CBD63-165B-19A1-78E5-CB2442A66D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C7D24-16BF-448E-8125-922AC25F2810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94E3C4-489C-3842-D2D8-6469DBE0830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8E6E04-8D1D-E480-F398-D819127B7EF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099176-B171-453D-B4F4-0D63CE4F1E1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4926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45A7B5-7120-4081-9C69-DA4001E9CDC7}" type="datetimeFigureOut">
              <a:rPr lang="en-US" smtClean="0"/>
              <a:t>8/13/2025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2BD5ED-768E-4A59-9586-6D48BCD969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52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BD5ED-768E-4A59-9586-6D48BCD969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112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BD5ED-768E-4A59-9586-6D48BCD969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965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BD5ED-768E-4A59-9586-6D48BCD969D8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21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BD5ED-768E-4A59-9586-6D48BCD969D8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446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2BD5ED-768E-4A59-9586-6D48BCD969D8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13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phic 21">
            <a:extLst>
              <a:ext uri="{FF2B5EF4-FFF2-40B4-BE49-F238E27FC236}">
                <a16:creationId xmlns:a16="http://schemas.microsoft.com/office/drawing/2014/main" id="{89824F2F-9B77-E8DE-AD7B-CF6E1D67E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320" r="32549" b="6855"/>
          <a:stretch/>
        </p:blipFill>
        <p:spPr>
          <a:xfrm flipH="1">
            <a:off x="1" y="-2"/>
            <a:ext cx="4145091" cy="6858001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C899EE7A-1B55-E01E-0F8A-818D34FD4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320" r="32549" b="6855"/>
          <a:stretch/>
        </p:blipFill>
        <p:spPr>
          <a:xfrm>
            <a:off x="8046909" y="-1"/>
            <a:ext cx="4145091" cy="685800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22CB8E9-A9F1-4F28-81F9-BB11147C2B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3703829" y="-521941"/>
            <a:ext cx="4784342" cy="7901884"/>
            <a:chOff x="4066571" y="77169"/>
            <a:chExt cx="4058859" cy="670366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CEBE09E-04AC-3CDA-B4F6-D4097B8EC8BF}"/>
                </a:ext>
              </a:extLst>
            </p:cNvPr>
            <p:cNvSpPr/>
            <p:nvPr userDrawn="1"/>
          </p:nvSpPr>
          <p:spPr>
            <a:xfrm>
              <a:off x="4328431" y="339028"/>
              <a:ext cx="3535138" cy="6179943"/>
            </a:xfrm>
            <a:custGeom>
              <a:avLst/>
              <a:gdLst>
                <a:gd name="connsiteX0" fmla="*/ 1741450 w 3535138"/>
                <a:gd name="connsiteY0" fmla="*/ 684 h 6179943"/>
                <a:gd name="connsiteX1" fmla="*/ 1786333 w 3535138"/>
                <a:gd name="connsiteY1" fmla="*/ 14719 h 6179943"/>
                <a:gd name="connsiteX2" fmla="*/ 2276580 w 3535138"/>
                <a:gd name="connsiteY2" fmla="*/ 297844 h 6179943"/>
                <a:gd name="connsiteX3" fmla="*/ 2456364 w 3535138"/>
                <a:gd name="connsiteY3" fmla="*/ 504689 h 6179943"/>
                <a:gd name="connsiteX4" fmla="*/ 2458126 w 3535138"/>
                <a:gd name="connsiteY4" fmla="*/ 507229 h 6179943"/>
                <a:gd name="connsiteX5" fmla="*/ 2461190 w 3535138"/>
                <a:gd name="connsiteY5" fmla="*/ 506915 h 6179943"/>
                <a:gd name="connsiteX6" fmla="*/ 2524417 w 3535138"/>
                <a:gd name="connsiteY6" fmla="*/ 503615 h 6179943"/>
                <a:gd name="connsiteX7" fmla="*/ 2832937 w 3535138"/>
                <a:gd name="connsiteY7" fmla="*/ 601945 h 6179943"/>
                <a:gd name="connsiteX8" fmla="*/ 3031538 w 3535138"/>
                <a:gd name="connsiteY8" fmla="*/ 907511 h 6179943"/>
                <a:gd name="connsiteX9" fmla="*/ 3045517 w 3535138"/>
                <a:gd name="connsiteY9" fmla="*/ 992381 h 6179943"/>
                <a:gd name="connsiteX10" fmla="*/ 3045823 w 3535138"/>
                <a:gd name="connsiteY10" fmla="*/ 996020 h 6179943"/>
                <a:gd name="connsiteX11" fmla="*/ 3049345 w 3535138"/>
                <a:gd name="connsiteY11" fmla="*/ 996963 h 6179943"/>
                <a:gd name="connsiteX12" fmla="*/ 3314810 w 3535138"/>
                <a:gd name="connsiteY12" fmla="*/ 1127999 h 6179943"/>
                <a:gd name="connsiteX13" fmla="*/ 3535138 w 3535138"/>
                <a:gd name="connsiteY13" fmla="*/ 1548942 h 6179943"/>
                <a:gd name="connsiteX14" fmla="*/ 3535138 w 3535138"/>
                <a:gd name="connsiteY14" fmla="*/ 4639430 h 6179943"/>
                <a:gd name="connsiteX15" fmla="*/ 3314823 w 3535138"/>
                <a:gd name="connsiteY15" fmla="*/ 5060774 h 6179943"/>
                <a:gd name="connsiteX16" fmla="*/ 3050316 w 3535138"/>
                <a:gd name="connsiteY16" fmla="*/ 5191555 h 6179943"/>
                <a:gd name="connsiteX17" fmla="*/ 3046818 w 3535138"/>
                <a:gd name="connsiteY17" fmla="*/ 5192529 h 6179943"/>
                <a:gd name="connsiteX18" fmla="*/ 3046498 w 3535138"/>
                <a:gd name="connsiteY18" fmla="*/ 5196154 h 6179943"/>
                <a:gd name="connsiteX19" fmla="*/ 3030452 w 3535138"/>
                <a:gd name="connsiteY19" fmla="*/ 5285451 h 6179943"/>
                <a:gd name="connsiteX20" fmla="*/ 2700498 w 3535138"/>
                <a:gd name="connsiteY20" fmla="*/ 5638721 h 6179943"/>
                <a:gd name="connsiteX21" fmla="*/ 2464126 w 3535138"/>
                <a:gd name="connsiteY21" fmla="*/ 5676581 h 6179943"/>
                <a:gd name="connsiteX22" fmla="*/ 2461227 w 3535138"/>
                <a:gd name="connsiteY22" fmla="*/ 5676427 h 6179943"/>
                <a:gd name="connsiteX23" fmla="*/ 2459567 w 3535138"/>
                <a:gd name="connsiteY23" fmla="*/ 5678823 h 6179943"/>
                <a:gd name="connsiteX24" fmla="*/ 2217897 w 3535138"/>
                <a:gd name="connsiteY24" fmla="*/ 5941399 h 6179943"/>
                <a:gd name="connsiteX25" fmla="*/ 1826529 w 3535138"/>
                <a:gd name="connsiteY25" fmla="*/ 6163220 h 6179943"/>
                <a:gd name="connsiteX26" fmla="*/ 1781863 w 3535138"/>
                <a:gd name="connsiteY26" fmla="*/ 6179102 h 6179943"/>
                <a:gd name="connsiteX27" fmla="*/ 1771957 w 3535138"/>
                <a:gd name="connsiteY27" fmla="*/ 6179076 h 6179943"/>
                <a:gd name="connsiteX28" fmla="*/ 1727330 w 3535138"/>
                <a:gd name="connsiteY28" fmla="*/ 6163078 h 6179943"/>
                <a:gd name="connsiteX29" fmla="*/ 1354714 w 3535138"/>
                <a:gd name="connsiteY29" fmla="*/ 5972034 h 6179943"/>
                <a:gd name="connsiteX30" fmla="*/ 1078871 w 3535138"/>
                <a:gd name="connsiteY30" fmla="*/ 5682740 h 6179943"/>
                <a:gd name="connsiteX31" fmla="*/ 1077117 w 3535138"/>
                <a:gd name="connsiteY31" fmla="*/ 5680320 h 6179943"/>
                <a:gd name="connsiteX32" fmla="*/ 1074157 w 3535138"/>
                <a:gd name="connsiteY32" fmla="*/ 5680590 h 6179943"/>
                <a:gd name="connsiteX33" fmla="*/ 1023356 w 3535138"/>
                <a:gd name="connsiteY33" fmla="*/ 5682845 h 6179943"/>
                <a:gd name="connsiteX34" fmla="*/ 747642 w 3535138"/>
                <a:gd name="connsiteY34" fmla="*/ 5607533 h 6179943"/>
                <a:gd name="connsiteX35" fmla="*/ 504058 w 3535138"/>
                <a:gd name="connsiteY35" fmla="*/ 5283236 h 6179943"/>
                <a:gd name="connsiteX36" fmla="*/ 489210 w 3535138"/>
                <a:gd name="connsiteY36" fmla="*/ 5196321 h 6179943"/>
                <a:gd name="connsiteX37" fmla="*/ 488896 w 3535138"/>
                <a:gd name="connsiteY37" fmla="*/ 5192684 h 6179943"/>
                <a:gd name="connsiteX38" fmla="*/ 485387 w 3535138"/>
                <a:gd name="connsiteY38" fmla="*/ 5191710 h 6179943"/>
                <a:gd name="connsiteX39" fmla="*/ 220304 w 3535138"/>
                <a:gd name="connsiteY39" fmla="*/ 5060774 h 6179943"/>
                <a:gd name="connsiteX40" fmla="*/ 0 w 3535138"/>
                <a:gd name="connsiteY40" fmla="*/ 4639852 h 6179943"/>
                <a:gd name="connsiteX41" fmla="*/ 0 w 3535138"/>
                <a:gd name="connsiteY41" fmla="*/ 1549387 h 6179943"/>
                <a:gd name="connsiteX42" fmla="*/ 220304 w 3535138"/>
                <a:gd name="connsiteY42" fmla="*/ 1128025 h 6179943"/>
                <a:gd name="connsiteX43" fmla="*/ 485754 w 3535138"/>
                <a:gd name="connsiteY43" fmla="*/ 996963 h 6179943"/>
                <a:gd name="connsiteX44" fmla="*/ 489289 w 3535138"/>
                <a:gd name="connsiteY44" fmla="*/ 996020 h 6179943"/>
                <a:gd name="connsiteX45" fmla="*/ 489603 w 3535138"/>
                <a:gd name="connsiteY45" fmla="*/ 992381 h 6179943"/>
                <a:gd name="connsiteX46" fmla="*/ 503613 w 3535138"/>
                <a:gd name="connsiteY46" fmla="*/ 907459 h 6179943"/>
                <a:gd name="connsiteX47" fmla="*/ 692363 w 3535138"/>
                <a:gd name="connsiteY47" fmla="*/ 609879 h 6179943"/>
                <a:gd name="connsiteX48" fmla="*/ 1072796 w 3535138"/>
                <a:gd name="connsiteY48" fmla="*/ 507622 h 6179943"/>
                <a:gd name="connsiteX49" fmla="*/ 1075886 w 3535138"/>
                <a:gd name="connsiteY49" fmla="*/ 507936 h 6179943"/>
                <a:gd name="connsiteX50" fmla="*/ 1077640 w 3535138"/>
                <a:gd name="connsiteY50" fmla="*/ 505370 h 6179943"/>
                <a:gd name="connsiteX51" fmla="*/ 1271819 w 3535138"/>
                <a:gd name="connsiteY51" fmla="*/ 280352 h 6179943"/>
                <a:gd name="connsiteX52" fmla="*/ 1271821 w 3535138"/>
                <a:gd name="connsiteY52" fmla="*/ 280352 h 6179943"/>
                <a:gd name="connsiteX53" fmla="*/ 1687915 w 3535138"/>
                <a:gd name="connsiteY53" fmla="*/ 18333 h 6179943"/>
                <a:gd name="connsiteX54" fmla="*/ 1731596 w 3535138"/>
                <a:gd name="connsiteY54" fmla="*/ 1024 h 6179943"/>
                <a:gd name="connsiteX55" fmla="*/ 1741450 w 3535138"/>
                <a:gd name="connsiteY55" fmla="*/ 684 h 6179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535138" h="6179943">
                  <a:moveTo>
                    <a:pt x="1741450" y="684"/>
                  </a:moveTo>
                  <a:lnTo>
                    <a:pt x="1786333" y="14719"/>
                  </a:lnTo>
                  <a:cubicBezTo>
                    <a:pt x="1968824" y="71831"/>
                    <a:pt x="2138346" y="169741"/>
                    <a:pt x="2276580" y="297844"/>
                  </a:cubicBezTo>
                  <a:cubicBezTo>
                    <a:pt x="2343494" y="359827"/>
                    <a:pt x="2403976" y="429404"/>
                    <a:pt x="2456364" y="504689"/>
                  </a:cubicBezTo>
                  <a:lnTo>
                    <a:pt x="2458126" y="507229"/>
                  </a:lnTo>
                  <a:lnTo>
                    <a:pt x="2461190" y="506915"/>
                  </a:lnTo>
                  <a:cubicBezTo>
                    <a:pt x="2482304" y="504715"/>
                    <a:pt x="2503583" y="503615"/>
                    <a:pt x="2524417" y="503615"/>
                  </a:cubicBezTo>
                  <a:cubicBezTo>
                    <a:pt x="2639327" y="503615"/>
                    <a:pt x="2746020" y="537605"/>
                    <a:pt x="2832937" y="601945"/>
                  </a:cubicBezTo>
                  <a:cubicBezTo>
                    <a:pt x="2964316" y="699200"/>
                    <a:pt x="3013755" y="835132"/>
                    <a:pt x="3031538" y="907511"/>
                  </a:cubicBezTo>
                  <a:cubicBezTo>
                    <a:pt x="3038368" y="935321"/>
                    <a:pt x="3043079" y="963864"/>
                    <a:pt x="3045517" y="992381"/>
                  </a:cubicBezTo>
                  <a:lnTo>
                    <a:pt x="3045823" y="996020"/>
                  </a:lnTo>
                  <a:lnTo>
                    <a:pt x="3049345" y="996963"/>
                  </a:lnTo>
                  <a:cubicBezTo>
                    <a:pt x="3150280" y="1024799"/>
                    <a:pt x="3239598" y="1068870"/>
                    <a:pt x="3314810" y="1127999"/>
                  </a:cubicBezTo>
                  <a:cubicBezTo>
                    <a:pt x="3509800" y="1281267"/>
                    <a:pt x="3533850" y="1473499"/>
                    <a:pt x="3535138" y="1548942"/>
                  </a:cubicBezTo>
                  <a:lnTo>
                    <a:pt x="3535138" y="4639430"/>
                  </a:lnTo>
                  <a:cubicBezTo>
                    <a:pt x="3533860" y="4715061"/>
                    <a:pt x="3509811" y="4907527"/>
                    <a:pt x="3314823" y="5060774"/>
                  </a:cubicBezTo>
                  <a:cubicBezTo>
                    <a:pt x="3239842" y="5119703"/>
                    <a:pt x="3150843" y="5163712"/>
                    <a:pt x="3050316" y="5191555"/>
                  </a:cubicBezTo>
                  <a:lnTo>
                    <a:pt x="3046818" y="5192529"/>
                  </a:lnTo>
                  <a:lnTo>
                    <a:pt x="3046498" y="5196154"/>
                  </a:lnTo>
                  <a:cubicBezTo>
                    <a:pt x="3043817" y="5226574"/>
                    <a:pt x="3038417" y="5256620"/>
                    <a:pt x="3030452" y="5285451"/>
                  </a:cubicBezTo>
                  <a:cubicBezTo>
                    <a:pt x="2966180" y="5517916"/>
                    <a:pt x="2761656" y="5614617"/>
                    <a:pt x="2700498" y="5638721"/>
                  </a:cubicBezTo>
                  <a:cubicBezTo>
                    <a:pt x="2625744" y="5668154"/>
                    <a:pt x="2546193" y="5680936"/>
                    <a:pt x="2464126" y="5676581"/>
                  </a:cubicBezTo>
                  <a:lnTo>
                    <a:pt x="2461227" y="5676427"/>
                  </a:lnTo>
                  <a:lnTo>
                    <a:pt x="2459567" y="5678823"/>
                  </a:lnTo>
                  <a:cubicBezTo>
                    <a:pt x="2391530" y="5776945"/>
                    <a:pt x="2310214" y="5865281"/>
                    <a:pt x="2217897" y="5941399"/>
                  </a:cubicBezTo>
                  <a:cubicBezTo>
                    <a:pt x="2101004" y="6037791"/>
                    <a:pt x="1969319" y="6112424"/>
                    <a:pt x="1826529" y="6163220"/>
                  </a:cubicBezTo>
                  <a:lnTo>
                    <a:pt x="1781863" y="6179102"/>
                  </a:lnTo>
                  <a:cubicBezTo>
                    <a:pt x="1778658" y="6180228"/>
                    <a:pt x="1775149" y="6180228"/>
                    <a:pt x="1771957" y="6179076"/>
                  </a:cubicBezTo>
                  <a:lnTo>
                    <a:pt x="1727330" y="6163078"/>
                  </a:lnTo>
                  <a:cubicBezTo>
                    <a:pt x="1593346" y="6115048"/>
                    <a:pt x="1467992" y="6050779"/>
                    <a:pt x="1354714" y="5972034"/>
                  </a:cubicBezTo>
                  <a:cubicBezTo>
                    <a:pt x="1255630" y="5903152"/>
                    <a:pt x="1147243" y="5777429"/>
                    <a:pt x="1078871" y="5682740"/>
                  </a:cubicBezTo>
                  <a:lnTo>
                    <a:pt x="1077117" y="5680320"/>
                  </a:lnTo>
                  <a:lnTo>
                    <a:pt x="1074157" y="5680590"/>
                  </a:lnTo>
                  <a:cubicBezTo>
                    <a:pt x="1057398" y="5682088"/>
                    <a:pt x="1040272" y="5682845"/>
                    <a:pt x="1023356" y="5682845"/>
                  </a:cubicBezTo>
                  <a:cubicBezTo>
                    <a:pt x="923692" y="5682845"/>
                    <a:pt x="830940" y="5657510"/>
                    <a:pt x="747642" y="5607533"/>
                  </a:cubicBezTo>
                  <a:cubicBezTo>
                    <a:pt x="690923" y="5573502"/>
                    <a:pt x="553602" y="5473780"/>
                    <a:pt x="504058" y="5283236"/>
                  </a:cubicBezTo>
                  <a:cubicBezTo>
                    <a:pt x="496778" y="5255096"/>
                    <a:pt x="491777" y="5225857"/>
                    <a:pt x="489210" y="5196321"/>
                  </a:cubicBezTo>
                  <a:lnTo>
                    <a:pt x="488896" y="5192684"/>
                  </a:lnTo>
                  <a:lnTo>
                    <a:pt x="485387" y="5191710"/>
                  </a:lnTo>
                  <a:cubicBezTo>
                    <a:pt x="384675" y="5163903"/>
                    <a:pt x="295459" y="5119844"/>
                    <a:pt x="220304" y="5060774"/>
                  </a:cubicBezTo>
                  <a:cubicBezTo>
                    <a:pt x="25322" y="4907537"/>
                    <a:pt x="1283" y="4715304"/>
                    <a:pt x="0" y="4639852"/>
                  </a:cubicBezTo>
                  <a:lnTo>
                    <a:pt x="0" y="1549387"/>
                  </a:lnTo>
                  <a:cubicBezTo>
                    <a:pt x="1283" y="1473761"/>
                    <a:pt x="25322" y="1281293"/>
                    <a:pt x="220304" y="1128025"/>
                  </a:cubicBezTo>
                  <a:cubicBezTo>
                    <a:pt x="295564" y="1068870"/>
                    <a:pt x="384885" y="1024799"/>
                    <a:pt x="485754" y="996963"/>
                  </a:cubicBezTo>
                  <a:lnTo>
                    <a:pt x="489289" y="996020"/>
                  </a:lnTo>
                  <a:lnTo>
                    <a:pt x="489603" y="992381"/>
                  </a:lnTo>
                  <a:cubicBezTo>
                    <a:pt x="492038" y="963916"/>
                    <a:pt x="496778" y="935373"/>
                    <a:pt x="503613" y="907459"/>
                  </a:cubicBezTo>
                  <a:cubicBezTo>
                    <a:pt x="520686" y="837830"/>
                    <a:pt x="567952" y="706532"/>
                    <a:pt x="692363" y="609879"/>
                  </a:cubicBezTo>
                  <a:cubicBezTo>
                    <a:pt x="795327" y="529880"/>
                    <a:pt x="930421" y="493586"/>
                    <a:pt x="1072796" y="507622"/>
                  </a:cubicBezTo>
                  <a:lnTo>
                    <a:pt x="1075886" y="507936"/>
                  </a:lnTo>
                  <a:lnTo>
                    <a:pt x="1077640" y="505370"/>
                  </a:lnTo>
                  <a:cubicBezTo>
                    <a:pt x="1133809" y="423407"/>
                    <a:pt x="1199134" y="347677"/>
                    <a:pt x="1271819" y="280352"/>
                  </a:cubicBezTo>
                  <a:lnTo>
                    <a:pt x="1271821" y="280352"/>
                  </a:lnTo>
                  <a:cubicBezTo>
                    <a:pt x="1393270" y="167830"/>
                    <a:pt x="1533277" y="79687"/>
                    <a:pt x="1687915" y="18333"/>
                  </a:cubicBezTo>
                  <a:lnTo>
                    <a:pt x="1731596" y="1024"/>
                  </a:lnTo>
                  <a:cubicBezTo>
                    <a:pt x="1734762" y="-207"/>
                    <a:pt x="1738208" y="-338"/>
                    <a:pt x="1741450" y="6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68125E0B-5FC0-C968-A55C-CE048CFA938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800000">
              <a:off x="4066571" y="77169"/>
              <a:ext cx="4058859" cy="6703663"/>
            </a:xfrm>
            <a:prstGeom prst="rect">
              <a:avLst/>
            </a:prstGeom>
          </p:spPr>
        </p:pic>
      </p:grpSp>
      <p:pic>
        <p:nvPicPr>
          <p:cNvPr id="5" name="Graphic 4">
            <a:extLst>
              <a:ext uri="{FF2B5EF4-FFF2-40B4-BE49-F238E27FC236}">
                <a16:creationId xmlns:a16="http://schemas.microsoft.com/office/drawing/2014/main" id="{0B435E9B-C863-47E7-AE8C-0DBC4BA05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10379" y="3469004"/>
            <a:ext cx="2924334" cy="32691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95638" y="1481117"/>
            <a:ext cx="5800725" cy="3894923"/>
          </a:xfrm>
        </p:spPr>
        <p:txBody>
          <a:bodyPr bIns="0" anchor="ctr">
            <a:noAutofit/>
          </a:bodyPr>
          <a:lstStyle>
            <a:lvl1pPr algn="ctr">
              <a:lnSpc>
                <a:spcPts val="5500"/>
              </a:lnSpc>
              <a:defRPr lang="en-US" sz="4000" kern="1200" cap="all" spc="3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ABB10FA-2B9E-E120-EF1B-99608E321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5664" y="0"/>
            <a:ext cx="10460672" cy="1705586"/>
          </a:xfrm>
        </p:spPr>
        <p:txBody>
          <a:bodyPr anchor="ctr">
            <a:normAutofit/>
          </a:bodyPr>
          <a:lstStyle>
            <a:lvl1pPr algn="ctr">
              <a:defRPr lang="en-US" sz="32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1AD8D610-B68A-AD6F-A166-8CCB1FE021E3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2104642" y="2112962"/>
            <a:ext cx="7981952" cy="374031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0" name="Footer Placeholder 5">
            <a:extLst>
              <a:ext uri="{FF2B5EF4-FFF2-40B4-BE49-F238E27FC236}">
                <a16:creationId xmlns:a16="http://schemas.microsoft.com/office/drawing/2014/main" id="{FFFA43F5-8B56-579A-3724-2D549CF3C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05406" y="6356350"/>
            <a:ext cx="6047994" cy="365125"/>
          </a:xfrm>
        </p:spPr>
        <p:txBody>
          <a:bodyPr/>
          <a:lstStyle>
            <a:lvl1pPr algn="l"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1" name="Slide Number Placeholder 6">
            <a:extLst>
              <a:ext uri="{FF2B5EF4-FFF2-40B4-BE49-F238E27FC236}">
                <a16:creationId xmlns:a16="http://schemas.microsoft.com/office/drawing/2014/main" id="{CB5C8E17-466D-30E6-2B5F-6D37DAAF65C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157210" y="6356350"/>
            <a:ext cx="1929384" cy="365125"/>
          </a:xfrm>
        </p:spPr>
        <p:txBody>
          <a:bodyPr/>
          <a:lstStyle>
            <a:lvl1pPr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790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mage and Cont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E738A7B-7E07-F2A6-68E1-7ECCE59D3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5999" y="0"/>
            <a:ext cx="6090613" cy="6858000"/>
          </a:xfrm>
          <a:prstGeom prst="rect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5999" y="2921000"/>
            <a:ext cx="6090613" cy="3276600"/>
          </a:xfrm>
        </p:spPr>
        <p:txBody>
          <a:bodyPr anchor="t">
            <a:noAutofit/>
          </a:bodyPr>
          <a:lstStyle>
            <a:lvl1pPr algn="ctr">
              <a:lnSpc>
                <a:spcPts val="4500"/>
              </a:lnSpc>
              <a:defRPr lang="en-US" sz="3600" kern="1200" cap="all" spc="3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8799111-FB07-1313-B897-8240D85E75B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7314" y="660400"/>
            <a:ext cx="4857750" cy="5537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685C943E-5107-A31F-06BD-E929777A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489" y="6356350"/>
            <a:ext cx="2800099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C87980B9-C2FE-90E9-86D6-DCEEBEAEC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76589" y="6356350"/>
            <a:ext cx="2532147" cy="3651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7CDC895-4552-A2B1-C921-53E1D5D60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135498" y="1760221"/>
            <a:ext cx="2011615" cy="736852"/>
            <a:chOff x="8241808" y="1760221"/>
            <a:chExt cx="2011615" cy="736852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FE6D325-ADBA-A1A4-D3DF-A7516B907EB7}"/>
                </a:ext>
              </a:extLst>
            </p:cNvPr>
            <p:cNvSpPr/>
            <p:nvPr userDrawn="1"/>
          </p:nvSpPr>
          <p:spPr>
            <a:xfrm>
              <a:off x="8930358" y="1760221"/>
              <a:ext cx="637795" cy="736852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9B3F975-9703-DE13-B5F5-1FEBA26F78AA}"/>
                </a:ext>
              </a:extLst>
            </p:cNvPr>
            <p:cNvSpPr/>
            <p:nvPr userDrawn="1"/>
          </p:nvSpPr>
          <p:spPr>
            <a:xfrm>
              <a:off x="8241808" y="1854623"/>
              <a:ext cx="474373" cy="548049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ED137AA-088D-DFAD-D392-E02E0CEE1671}"/>
                </a:ext>
              </a:extLst>
            </p:cNvPr>
            <p:cNvSpPr/>
            <p:nvPr userDrawn="1"/>
          </p:nvSpPr>
          <p:spPr>
            <a:xfrm>
              <a:off x="9779050" y="1854623"/>
              <a:ext cx="474373" cy="548049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064835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D8D817F-B156-6556-8696-C7B8C8C35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1705586"/>
          </a:xfrm>
          <a:prstGeom prst="rect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23F63DD-A60B-8539-7070-0187A88E3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958" b="20802"/>
          <a:stretch/>
        </p:blipFill>
        <p:spPr>
          <a:xfrm rot="16200000">
            <a:off x="9321852" y="-693689"/>
            <a:ext cx="2176466" cy="356383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6883DB1-B7AA-7817-5572-6A44B3BC2F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0"/>
            <a:ext cx="7770812" cy="1705586"/>
          </a:xfrm>
        </p:spPr>
        <p:txBody>
          <a:bodyPr anchor="ctr">
            <a:normAutofit/>
          </a:bodyPr>
          <a:lstStyle>
            <a:lvl1pPr>
              <a:defRPr lang="en-US" sz="32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9786" y="2443049"/>
            <a:ext cx="6856413" cy="3659187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1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1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1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78A23DCB-DAE9-4A2E-9480-B9B9A7E2BCD1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077200" y="2443049"/>
            <a:ext cx="3276600" cy="3659187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1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1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1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47D8D741-393B-373C-E50A-0B8250AC7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6">
            <a:extLst>
              <a:ext uri="{FF2B5EF4-FFF2-40B4-BE49-F238E27FC236}">
                <a16:creationId xmlns:a16="http://schemas.microsoft.com/office/drawing/2014/main" id="{856A79A7-194D-FC0F-17CE-E71E6DDC9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004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4792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51CD845-5B74-921C-37CF-7B6F53344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6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42887CF-A678-4B92-868C-0958632C5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7121" y="2435603"/>
            <a:ext cx="421758" cy="487262"/>
          </a:xfrm>
          <a:custGeom>
            <a:avLst/>
            <a:gdLst>
              <a:gd name="connsiteX0" fmla="*/ 167432 w 167431"/>
              <a:gd name="connsiteY0" fmla="*/ 83877 h 167431"/>
              <a:gd name="connsiteX1" fmla="*/ 83555 w 167431"/>
              <a:gd name="connsiteY1" fmla="*/ 167431 h 167431"/>
              <a:gd name="connsiteX2" fmla="*/ 0 w 167431"/>
              <a:gd name="connsiteY2" fmla="*/ 83554 h 167431"/>
              <a:gd name="connsiteX3" fmla="*/ 83877 w 167431"/>
              <a:gd name="connsiteY3" fmla="*/ 0 h 167431"/>
              <a:gd name="connsiteX4" fmla="*/ 167432 w 167431"/>
              <a:gd name="connsiteY4" fmla="*/ 83877 h 1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31" h="167431">
                <a:moveTo>
                  <a:pt x="167432" y="83877"/>
                </a:moveTo>
                <a:cubicBezTo>
                  <a:pt x="89060" y="83726"/>
                  <a:pt x="83705" y="89059"/>
                  <a:pt x="83555" y="167431"/>
                </a:cubicBezTo>
                <a:cubicBezTo>
                  <a:pt x="83705" y="89059"/>
                  <a:pt x="78372" y="83705"/>
                  <a:pt x="0" y="83554"/>
                </a:cubicBezTo>
                <a:cubicBezTo>
                  <a:pt x="78372" y="83705"/>
                  <a:pt x="83727" y="78372"/>
                  <a:pt x="83877" y="0"/>
                </a:cubicBezTo>
                <a:cubicBezTo>
                  <a:pt x="83727" y="78372"/>
                  <a:pt x="89060" y="83726"/>
                  <a:pt x="167432" y="83877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 w="32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F426EF-5309-F28F-C71D-509CC5AFD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6096000" cy="2301703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3600" cap="all" spc="300" baseline="0" dirty="0">
                <a:solidFill>
                  <a:schemeClr val="bg1"/>
                </a:solidFill>
              </a:defRPr>
            </a:lvl1pPr>
          </a:lstStyle>
          <a:p>
            <a:pPr lvl="0" algn="ctr">
              <a:lnSpc>
                <a:spcPts val="45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422F7-3740-04D9-2B60-3D441BC8ADF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3002351"/>
            <a:ext cx="6095999" cy="2952134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2pPr>
            <a:lvl3pPr marL="9144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3pPr>
            <a:lvl4pPr marL="13716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4pPr>
            <a:lvl5pPr marL="18288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6049718-07CD-AA20-5469-274E5182B46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41159" y="618310"/>
            <a:ext cx="3405679" cy="5620565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FF91C713-4E73-FE09-916E-DE3275376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489" y="6356350"/>
            <a:ext cx="2800099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5F1382CF-997F-8BB6-BC95-8876732A9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76589" y="6356350"/>
            <a:ext cx="2532147" cy="365125"/>
          </a:xfrm>
        </p:spPr>
        <p:txBody>
          <a:bodyPr/>
          <a:lstStyle>
            <a:lvl1pPr algn="r"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147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F51CD845-5B74-921C-37CF-7B6F53344D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6096000" cy="2301704"/>
          </a:xfrm>
        </p:spPr>
        <p:txBody>
          <a:bodyPr vert="horz" lIns="91440" tIns="45720" rIns="91440" bIns="45720" rtlCol="0" anchor="b">
            <a:noAutofit/>
          </a:bodyPr>
          <a:lstStyle>
            <a:lvl1pPr algn="ctr">
              <a:defRPr lang="en-US" sz="3600" cap="all" spc="300" baseline="0" dirty="0">
                <a:solidFill>
                  <a:schemeClr val="tx1"/>
                </a:solidFill>
              </a:defRPr>
            </a:lvl1pPr>
          </a:lstStyle>
          <a:p>
            <a:pPr lvl="0" algn="ctr">
              <a:lnSpc>
                <a:spcPts val="4500"/>
              </a:lnSpc>
            </a:pPr>
            <a:r>
              <a:rPr lang="en-US" dirty="0"/>
              <a:t>Click to add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B66E7C8-C046-4191-568A-7664664525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37121" y="2432211"/>
            <a:ext cx="421758" cy="487262"/>
          </a:xfrm>
          <a:custGeom>
            <a:avLst/>
            <a:gdLst>
              <a:gd name="connsiteX0" fmla="*/ 167432 w 167431"/>
              <a:gd name="connsiteY0" fmla="*/ 83877 h 167431"/>
              <a:gd name="connsiteX1" fmla="*/ 83555 w 167431"/>
              <a:gd name="connsiteY1" fmla="*/ 167431 h 167431"/>
              <a:gd name="connsiteX2" fmla="*/ 0 w 167431"/>
              <a:gd name="connsiteY2" fmla="*/ 83554 h 167431"/>
              <a:gd name="connsiteX3" fmla="*/ 83877 w 167431"/>
              <a:gd name="connsiteY3" fmla="*/ 0 h 167431"/>
              <a:gd name="connsiteX4" fmla="*/ 167432 w 167431"/>
              <a:gd name="connsiteY4" fmla="*/ 83877 h 1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31" h="167431">
                <a:moveTo>
                  <a:pt x="167432" y="83877"/>
                </a:moveTo>
                <a:cubicBezTo>
                  <a:pt x="89060" y="83726"/>
                  <a:pt x="83705" y="89059"/>
                  <a:pt x="83555" y="167431"/>
                </a:cubicBezTo>
                <a:cubicBezTo>
                  <a:pt x="83705" y="89059"/>
                  <a:pt x="78372" y="83705"/>
                  <a:pt x="0" y="83554"/>
                </a:cubicBezTo>
                <a:cubicBezTo>
                  <a:pt x="78372" y="83705"/>
                  <a:pt x="83727" y="78372"/>
                  <a:pt x="83877" y="0"/>
                </a:cubicBezTo>
                <a:cubicBezTo>
                  <a:pt x="83727" y="78372"/>
                  <a:pt x="89060" y="83726"/>
                  <a:pt x="167432" y="83877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32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" y="3002351"/>
            <a:ext cx="6095999" cy="2952134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2pPr>
            <a:lvl3pPr marL="9144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3pPr>
            <a:lvl4pPr marL="13716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4pPr>
            <a:lvl5pPr marL="1828800" indent="0" algn="ctr">
              <a:lnSpc>
                <a:spcPct val="150000"/>
              </a:lnSpc>
              <a:buFont typeface="Arial" panose="020B0604020202020204" pitchFamily="34" charset="0"/>
              <a:buNone/>
              <a:defRPr sz="2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13F8B-78AA-E6A3-0CCD-FDB76C374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489" y="6356350"/>
            <a:ext cx="2800099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4" name="Slide Number Placeholder 6">
            <a:extLst>
              <a:ext uri="{FF2B5EF4-FFF2-40B4-BE49-F238E27FC236}">
                <a16:creationId xmlns:a16="http://schemas.microsoft.com/office/drawing/2014/main" id="{470F2340-7F04-5A49-1D16-2E9409BB8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76589" y="6356350"/>
            <a:ext cx="2532147" cy="3651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Picture Placeholder 9">
            <a:extLst>
              <a:ext uri="{FF2B5EF4-FFF2-40B4-BE49-F238E27FC236}">
                <a16:creationId xmlns:a16="http://schemas.microsoft.com/office/drawing/2014/main" id="{C1DD6C40-BDCA-6274-2BDC-CD28BFC462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67978" y="623262"/>
            <a:ext cx="3785570" cy="54733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 4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E738A7B-7E07-F2A6-68E1-7ECCE59D3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0613" cy="6858000"/>
          </a:xfrm>
          <a:prstGeom prst="rect">
            <a:avLst/>
          </a:prstGeom>
          <a:solidFill>
            <a:schemeClr val="accent4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701734"/>
            <a:ext cx="6090613" cy="2567244"/>
          </a:xfrm>
        </p:spPr>
        <p:txBody>
          <a:bodyPr anchor="b">
            <a:noAutofit/>
          </a:bodyPr>
          <a:lstStyle>
            <a:lvl1pPr algn="ctr">
              <a:lnSpc>
                <a:spcPts val="4500"/>
              </a:lnSpc>
              <a:defRPr lang="en-US" sz="3600" kern="1200" cap="all" spc="3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A1A07B3-52CC-EF3C-E02F-1A2047E0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37858" y="3459638"/>
            <a:ext cx="2011615" cy="736852"/>
            <a:chOff x="2037858" y="3459638"/>
            <a:chExt cx="2011615" cy="736852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99BF17D-4B5B-D2CF-FBF6-AAF2167F11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726408" y="3459638"/>
              <a:ext cx="637795" cy="736852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C82EF4E-3F0C-A07E-B4EE-BED20E353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037858" y="3554040"/>
              <a:ext cx="474373" cy="548049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72E6646-E869-D850-DC97-A5918C5AF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575100" y="3554040"/>
              <a:ext cx="474373" cy="548049"/>
            </a:xfrm>
            <a:custGeom>
              <a:avLst/>
              <a:gdLst>
                <a:gd name="connsiteX0" fmla="*/ 167432 w 167431"/>
                <a:gd name="connsiteY0" fmla="*/ 83877 h 167431"/>
                <a:gd name="connsiteX1" fmla="*/ 83555 w 167431"/>
                <a:gd name="connsiteY1" fmla="*/ 167431 h 167431"/>
                <a:gd name="connsiteX2" fmla="*/ 0 w 167431"/>
                <a:gd name="connsiteY2" fmla="*/ 83554 h 167431"/>
                <a:gd name="connsiteX3" fmla="*/ 83877 w 167431"/>
                <a:gd name="connsiteY3" fmla="*/ 0 h 167431"/>
                <a:gd name="connsiteX4" fmla="*/ 167432 w 167431"/>
                <a:gd name="connsiteY4" fmla="*/ 83877 h 167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31" h="167431">
                  <a:moveTo>
                    <a:pt x="167432" y="83877"/>
                  </a:moveTo>
                  <a:cubicBezTo>
                    <a:pt x="89060" y="83726"/>
                    <a:pt x="83705" y="89059"/>
                    <a:pt x="83555" y="167431"/>
                  </a:cubicBezTo>
                  <a:cubicBezTo>
                    <a:pt x="83705" y="89059"/>
                    <a:pt x="78372" y="83705"/>
                    <a:pt x="0" y="83554"/>
                  </a:cubicBezTo>
                  <a:cubicBezTo>
                    <a:pt x="78372" y="83705"/>
                    <a:pt x="83727" y="78372"/>
                    <a:pt x="83877" y="0"/>
                  </a:cubicBezTo>
                  <a:cubicBezTo>
                    <a:pt x="83727" y="78372"/>
                    <a:pt x="89060" y="83726"/>
                    <a:pt x="167432" y="83877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32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4AEE5C2-4FF2-BE5E-5E7B-F466BB00FF0F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0" y="4501111"/>
            <a:ext cx="6090613" cy="175909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>
                <a:solidFill>
                  <a:schemeClr val="tx1"/>
                </a:solidFill>
              </a:defRPr>
            </a:lvl2pPr>
            <a:lvl3pPr marL="914400" indent="0" algn="ctr">
              <a:buNone/>
              <a:defRPr sz="1800">
                <a:solidFill>
                  <a:schemeClr val="tx1"/>
                </a:solidFill>
              </a:defRPr>
            </a:lvl3pPr>
            <a:lvl4pPr marL="1371600" indent="0" algn="ctr">
              <a:buNone/>
              <a:defRPr sz="1600">
                <a:solidFill>
                  <a:schemeClr val="tx1"/>
                </a:solidFill>
              </a:defRPr>
            </a:lvl4pPr>
            <a:lvl5pPr marL="1828800" indent="0" algn="ctr"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C87980B9-C2FE-90E9-86D6-DCEEBEAEC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76589" y="6356350"/>
            <a:ext cx="2532147" cy="3651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685C943E-5107-A31F-06BD-E929777A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489" y="6356350"/>
            <a:ext cx="2800099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2F3CE6BC-5E8F-4322-5F04-B0BEFD17C8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24587" y="701734"/>
            <a:ext cx="4442352" cy="5454529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725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 2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FDAD77D-8878-C456-EE69-09CB55463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" y="1778"/>
            <a:ext cx="6096001" cy="6856222"/>
          </a:xfrm>
          <a:prstGeom prst="rect">
            <a:avLst/>
          </a:prstGeom>
          <a:solidFill>
            <a:schemeClr val="accent4">
              <a:lumMod val="9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D0D36B5-5A9C-5F42-7322-9FE550C115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971" y="427842"/>
            <a:ext cx="4893375" cy="19026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cap="all" spc="15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A2D0C-55A1-39C6-E807-DA29F2E0E07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75561" y="2569052"/>
            <a:ext cx="4893377" cy="3761964"/>
          </a:xfrm>
        </p:spPr>
        <p:txBody>
          <a:bodyPr>
            <a:normAutofit/>
          </a:bodyPr>
          <a:lstStyle>
            <a:lvl1pPr marL="283464" indent="-283464"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EF247EE8-EBAA-111B-3192-133C5F2C4F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510872" y="388928"/>
            <a:ext cx="5312664" cy="596742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E738A7B-7E07-F2A6-68E1-7ECCE59D3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6090613" cy="6858000"/>
          </a:xfrm>
          <a:prstGeom prst="rect">
            <a:avLst/>
          </a:prstGeom>
          <a:solidFill>
            <a:schemeClr val="accent1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660400"/>
            <a:ext cx="6090613" cy="2608578"/>
          </a:xfrm>
        </p:spPr>
        <p:txBody>
          <a:bodyPr anchor="b">
            <a:noAutofit/>
          </a:bodyPr>
          <a:lstStyle>
            <a:lvl1pPr algn="ctr">
              <a:lnSpc>
                <a:spcPts val="4500"/>
              </a:lnSpc>
              <a:defRPr lang="en-US" sz="3600" kern="1200" cap="all" spc="3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F27B1-EB23-A2D1-5DBE-89960AD497D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0" y="4501111"/>
            <a:ext cx="6090613" cy="175909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>
                <a:solidFill>
                  <a:schemeClr val="tx1"/>
                </a:solidFill>
              </a:defRPr>
            </a:lvl2pPr>
            <a:lvl3pPr marL="914400" indent="0" algn="ctr">
              <a:buNone/>
              <a:defRPr sz="1800">
                <a:solidFill>
                  <a:schemeClr val="tx1"/>
                </a:solidFill>
              </a:defRPr>
            </a:lvl3pPr>
            <a:lvl4pPr marL="1371600" indent="0" algn="ctr">
              <a:buNone/>
              <a:defRPr sz="1600">
                <a:solidFill>
                  <a:schemeClr val="tx1"/>
                </a:solidFill>
              </a:defRPr>
            </a:lvl4pPr>
            <a:lvl5pPr marL="1828800" indent="0" algn="ctr">
              <a:buNone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685C943E-5107-A31F-06BD-E929777A8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6489" y="6356350"/>
            <a:ext cx="2800099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8" name="Slide Number Placeholder 6">
            <a:extLst>
              <a:ext uri="{FF2B5EF4-FFF2-40B4-BE49-F238E27FC236}">
                <a16:creationId xmlns:a16="http://schemas.microsoft.com/office/drawing/2014/main" id="{C87980B9-C2FE-90E9-86D6-DCEEBEAEC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176589" y="6356350"/>
            <a:ext cx="2532147" cy="3651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8799111-FB07-1313-B897-8240D85E75B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05600" y="660400"/>
            <a:ext cx="4857750" cy="55372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99BF17D-4B5B-D2CF-FBF6-AAF2167F1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26408" y="3459638"/>
            <a:ext cx="637795" cy="736852"/>
          </a:xfrm>
          <a:custGeom>
            <a:avLst/>
            <a:gdLst>
              <a:gd name="connsiteX0" fmla="*/ 167432 w 167431"/>
              <a:gd name="connsiteY0" fmla="*/ 83877 h 167431"/>
              <a:gd name="connsiteX1" fmla="*/ 83555 w 167431"/>
              <a:gd name="connsiteY1" fmla="*/ 167431 h 167431"/>
              <a:gd name="connsiteX2" fmla="*/ 0 w 167431"/>
              <a:gd name="connsiteY2" fmla="*/ 83554 h 167431"/>
              <a:gd name="connsiteX3" fmla="*/ 83877 w 167431"/>
              <a:gd name="connsiteY3" fmla="*/ 0 h 167431"/>
              <a:gd name="connsiteX4" fmla="*/ 167432 w 167431"/>
              <a:gd name="connsiteY4" fmla="*/ 83877 h 1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31" h="167431">
                <a:moveTo>
                  <a:pt x="167432" y="83877"/>
                </a:moveTo>
                <a:cubicBezTo>
                  <a:pt x="89060" y="83726"/>
                  <a:pt x="83705" y="89059"/>
                  <a:pt x="83555" y="167431"/>
                </a:cubicBezTo>
                <a:cubicBezTo>
                  <a:pt x="83705" y="89059"/>
                  <a:pt x="78372" y="83705"/>
                  <a:pt x="0" y="83554"/>
                </a:cubicBezTo>
                <a:cubicBezTo>
                  <a:pt x="78372" y="83705"/>
                  <a:pt x="83727" y="78372"/>
                  <a:pt x="83877" y="0"/>
                </a:cubicBezTo>
                <a:cubicBezTo>
                  <a:pt x="83727" y="78372"/>
                  <a:pt x="89060" y="83726"/>
                  <a:pt x="167432" y="8387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2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C82EF4E-3F0C-A07E-B4EE-BED20E3535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37858" y="3554040"/>
            <a:ext cx="474373" cy="548049"/>
          </a:xfrm>
          <a:custGeom>
            <a:avLst/>
            <a:gdLst>
              <a:gd name="connsiteX0" fmla="*/ 167432 w 167431"/>
              <a:gd name="connsiteY0" fmla="*/ 83877 h 167431"/>
              <a:gd name="connsiteX1" fmla="*/ 83555 w 167431"/>
              <a:gd name="connsiteY1" fmla="*/ 167431 h 167431"/>
              <a:gd name="connsiteX2" fmla="*/ 0 w 167431"/>
              <a:gd name="connsiteY2" fmla="*/ 83554 h 167431"/>
              <a:gd name="connsiteX3" fmla="*/ 83877 w 167431"/>
              <a:gd name="connsiteY3" fmla="*/ 0 h 167431"/>
              <a:gd name="connsiteX4" fmla="*/ 167432 w 167431"/>
              <a:gd name="connsiteY4" fmla="*/ 83877 h 1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31" h="167431">
                <a:moveTo>
                  <a:pt x="167432" y="83877"/>
                </a:moveTo>
                <a:cubicBezTo>
                  <a:pt x="89060" y="83726"/>
                  <a:pt x="83705" y="89059"/>
                  <a:pt x="83555" y="167431"/>
                </a:cubicBezTo>
                <a:cubicBezTo>
                  <a:pt x="83705" y="89059"/>
                  <a:pt x="78372" y="83705"/>
                  <a:pt x="0" y="83554"/>
                </a:cubicBezTo>
                <a:cubicBezTo>
                  <a:pt x="78372" y="83705"/>
                  <a:pt x="83727" y="78372"/>
                  <a:pt x="83877" y="0"/>
                </a:cubicBezTo>
                <a:cubicBezTo>
                  <a:pt x="83727" y="78372"/>
                  <a:pt x="89060" y="83726"/>
                  <a:pt x="167432" y="8387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2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272E6646-E869-D850-DC97-A5918C5AF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75100" y="3554040"/>
            <a:ext cx="474373" cy="548049"/>
          </a:xfrm>
          <a:custGeom>
            <a:avLst/>
            <a:gdLst>
              <a:gd name="connsiteX0" fmla="*/ 167432 w 167431"/>
              <a:gd name="connsiteY0" fmla="*/ 83877 h 167431"/>
              <a:gd name="connsiteX1" fmla="*/ 83555 w 167431"/>
              <a:gd name="connsiteY1" fmla="*/ 167431 h 167431"/>
              <a:gd name="connsiteX2" fmla="*/ 0 w 167431"/>
              <a:gd name="connsiteY2" fmla="*/ 83554 h 167431"/>
              <a:gd name="connsiteX3" fmla="*/ 83877 w 167431"/>
              <a:gd name="connsiteY3" fmla="*/ 0 h 167431"/>
              <a:gd name="connsiteX4" fmla="*/ 167432 w 167431"/>
              <a:gd name="connsiteY4" fmla="*/ 83877 h 167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431" h="167431">
                <a:moveTo>
                  <a:pt x="167432" y="83877"/>
                </a:moveTo>
                <a:cubicBezTo>
                  <a:pt x="89060" y="83726"/>
                  <a:pt x="83705" y="89059"/>
                  <a:pt x="83555" y="167431"/>
                </a:cubicBezTo>
                <a:cubicBezTo>
                  <a:pt x="83705" y="89059"/>
                  <a:pt x="78372" y="83705"/>
                  <a:pt x="0" y="83554"/>
                </a:cubicBezTo>
                <a:cubicBezTo>
                  <a:pt x="78372" y="83705"/>
                  <a:pt x="83727" y="78372"/>
                  <a:pt x="83877" y="0"/>
                </a:cubicBezTo>
                <a:cubicBezTo>
                  <a:pt x="83727" y="78372"/>
                  <a:pt x="89060" y="83726"/>
                  <a:pt x="167432" y="83877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2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594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har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4623498-3983-1C01-FBF4-DC6AA83FE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17055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BDA9DA7-3305-7C3B-7F12-52779289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958" b="20802"/>
          <a:stretch/>
        </p:blipFill>
        <p:spPr>
          <a:xfrm rot="16200000">
            <a:off x="9321852" y="-693689"/>
            <a:ext cx="2176466" cy="3563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566" y="1"/>
            <a:ext cx="7842884" cy="1705585"/>
          </a:xfr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cap="all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CE4A8B9-E7E2-490B-75BB-0F078A94C9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66" y="2721428"/>
            <a:ext cx="5188584" cy="319915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hart Placeholder 9">
            <a:extLst>
              <a:ext uri="{FF2B5EF4-FFF2-40B4-BE49-F238E27FC236}">
                <a16:creationId xmlns:a16="http://schemas.microsoft.com/office/drawing/2014/main" id="{DC7281FF-5356-4E9D-4645-025ADF2A31D3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510070" y="2285999"/>
            <a:ext cx="4745038" cy="3634581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383D02D1-AA7A-5BA4-7FF7-D254ABEDA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F4F8F925-B4AF-CA32-DCBD-F5B45E579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00400" cy="365125"/>
          </a:xfrm>
        </p:spPr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235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Image and Content 1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FDAD77D-8878-C456-EE69-09CB554638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723" y="427842"/>
            <a:ext cx="4893375" cy="190260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cap="all" spc="150" baseline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D3322F1-43FC-616B-265A-56F5C591ED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4200" y="615950"/>
            <a:ext cx="5130800" cy="57404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id="{4E02335A-0E01-E297-5DAA-6C5EF587C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E0D25-679E-939F-E036-3A6F1A1F86C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804722" y="2576302"/>
            <a:ext cx="4893377" cy="3787298"/>
          </a:xfrm>
        </p:spPr>
        <p:txBody>
          <a:bodyPr>
            <a:normAutofit/>
          </a:bodyPr>
          <a:lstStyle>
            <a:lvl1pPr marL="283464" indent="-283464"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6">
            <a:extLst>
              <a:ext uri="{FF2B5EF4-FFF2-40B4-BE49-F238E27FC236}">
                <a16:creationId xmlns:a16="http://schemas.microsoft.com/office/drawing/2014/main" id="{0439BDD9-5043-37BF-F37B-76DBE6E45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00400" cy="365125"/>
          </a:xfrm>
        </p:spPr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050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1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3A42F3D-2FF6-5956-7AC9-D66BF7919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1705586"/>
          </a:xfrm>
          <a:prstGeom prst="rect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D53CAAAD-1A9D-5E43-B2BA-03A5787B0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0679" b="5726"/>
          <a:stretch/>
        </p:blipFill>
        <p:spPr>
          <a:xfrm rot="16200000">
            <a:off x="9283061" y="-672462"/>
            <a:ext cx="2236482" cy="3581403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B5486237-3FB0-DA6F-A29E-8CAEF910E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0"/>
            <a:ext cx="7694612" cy="1705586"/>
          </a:xfrm>
        </p:spPr>
        <p:txBody>
          <a:bodyPr anchor="ctr">
            <a:normAutofit/>
          </a:bodyPr>
          <a:lstStyle>
            <a:lvl1pPr>
              <a:defRPr lang="en-US" sz="32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444085"/>
            <a:ext cx="5157787" cy="3609410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1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1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1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444085"/>
            <a:ext cx="5183188" cy="3609410"/>
          </a:xfrm>
        </p:spPr>
        <p:txBody>
          <a:bodyPr>
            <a:normAutofit/>
          </a:bodyPr>
          <a:lstStyle>
            <a:lvl1pPr>
              <a:spcAft>
                <a:spcPts val="600"/>
              </a:spcAft>
              <a:defRPr sz="1800">
                <a:solidFill>
                  <a:schemeClr val="tx1"/>
                </a:solidFill>
              </a:defRPr>
            </a:lvl1pPr>
            <a:lvl2pPr>
              <a:spcAft>
                <a:spcPts val="600"/>
              </a:spcAft>
              <a:defRPr sz="1800">
                <a:solidFill>
                  <a:schemeClr val="tx1"/>
                </a:solidFill>
              </a:defRPr>
            </a:lvl2pPr>
            <a:lvl3pPr>
              <a:spcAft>
                <a:spcPts val="600"/>
              </a:spcAft>
              <a:defRPr sz="1800">
                <a:solidFill>
                  <a:schemeClr val="tx1"/>
                </a:solidFill>
              </a:defRPr>
            </a:lvl3pPr>
            <a:lvl4pPr>
              <a:spcAft>
                <a:spcPts val="600"/>
              </a:spcAft>
              <a:defRPr sz="1800">
                <a:solidFill>
                  <a:schemeClr val="tx1"/>
                </a:solidFill>
              </a:defRPr>
            </a:lvl4pPr>
            <a:lvl5pPr>
              <a:spcAft>
                <a:spcPts val="600"/>
              </a:spcAft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CBE7E2DE-9C3B-4B12-1E93-600CE3C0E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6">
            <a:extLst>
              <a:ext uri="{FF2B5EF4-FFF2-40B4-BE49-F238E27FC236}">
                <a16:creationId xmlns:a16="http://schemas.microsoft.com/office/drawing/2014/main" id="{7FBB48F9-55C0-40D1-84F1-A3C2A244F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00400" cy="365125"/>
          </a:xfrm>
        </p:spPr>
        <p:txBody>
          <a:bodyPr/>
          <a:lstStyle>
            <a:lvl1pPr>
              <a:defRPr>
                <a:solidFill>
                  <a:schemeClr val="accent4">
                    <a:lumMod val="25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4623498-3983-1C01-FBF4-DC6AA83FE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12192000" cy="170558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ABDA9DA7-3305-7C3B-7F12-52779289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4958" b="20802"/>
          <a:stretch/>
        </p:blipFill>
        <p:spPr>
          <a:xfrm rot="16200000">
            <a:off x="9321852" y="-693689"/>
            <a:ext cx="2176466" cy="35638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7566" y="1"/>
            <a:ext cx="7861934" cy="1705585"/>
          </a:xfr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kern="1200" cap="all" spc="15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dirty="0"/>
              <a:t>Click to add title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FA77A35F-F7BF-9440-32B6-BE2993F23B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66" y="2721428"/>
            <a:ext cx="2743834" cy="319915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able Placeholder 7">
            <a:extLst>
              <a:ext uri="{FF2B5EF4-FFF2-40B4-BE49-F238E27FC236}">
                <a16:creationId xmlns:a16="http://schemas.microsoft.com/office/drawing/2014/main" id="{047F7D94-5454-E1F4-BD4E-B207EE2DBE53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3879850" y="2720975"/>
            <a:ext cx="7473950" cy="31988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5">
            <a:extLst>
              <a:ext uri="{FF2B5EF4-FFF2-40B4-BE49-F238E27FC236}">
                <a16:creationId xmlns:a16="http://schemas.microsoft.com/office/drawing/2014/main" id="{383D02D1-AA7A-5BA4-7FF7-D254ABEDA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1000" y="6356350"/>
            <a:ext cx="3200400" cy="365125"/>
          </a:xfrm>
        </p:spPr>
        <p:txBody>
          <a:bodyPr/>
          <a:lstStyle>
            <a:lvl1pPr algn="l"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F4F8F925-B4AF-CA32-DCBD-F5B45E579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200400" cy="365125"/>
          </a:xfrm>
        </p:spPr>
        <p:txBody>
          <a:bodyPr/>
          <a:lstStyle>
            <a:lvl1pPr>
              <a:defRPr>
                <a:solidFill>
                  <a:schemeClr val="accent6">
                    <a:lumMod val="20000"/>
                    <a:lumOff val="80000"/>
                  </a:schemeClr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725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320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1"/>
                </a:solidFill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6" r:id="rId4"/>
    <p:sldLayoutId id="2147483671" r:id="rId5"/>
    <p:sldLayoutId id="2147483662" r:id="rId6"/>
    <p:sldLayoutId id="2147483663" r:id="rId7"/>
    <p:sldLayoutId id="2147483653" r:id="rId8"/>
    <p:sldLayoutId id="2147483668" r:id="rId9"/>
    <p:sldLayoutId id="2147483661" r:id="rId10"/>
    <p:sldLayoutId id="2147483673" r:id="rId11"/>
    <p:sldLayoutId id="2147483670" r:id="rId12"/>
    <p:sldLayoutId id="2147483664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6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6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python/python-lists/" TargetMode="Externa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python/python-tuples/" TargetMode="Externa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python/python-sets/" TargetMode="Externa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python/python-programming-language-tutorial/" TargetMode="Externa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0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eeksforgeeks.org/python/python-pass-statement/" TargetMode="Externa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5638" y="1481117"/>
            <a:ext cx="5800725" cy="3894923"/>
          </a:xfrm>
        </p:spPr>
        <p:txBody>
          <a:bodyPr>
            <a:normAutofit/>
          </a:bodyPr>
          <a:lstStyle/>
          <a:p>
            <a:r>
              <a:rPr lang="en-US" dirty="0"/>
              <a:t>Datatypes in Python</a:t>
            </a:r>
            <a:br>
              <a:rPr lang="en-US" dirty="0"/>
            </a:br>
            <a:br>
              <a:rPr lang="en-US" dirty="0"/>
            </a:br>
            <a:r>
              <a:rPr lang="en-US" sz="2400" dirty="0" err="1"/>
              <a:t>Dr.Rakhee</a:t>
            </a:r>
            <a:r>
              <a:rPr lang="en-US" sz="2400" dirty="0"/>
              <a:t> Chhibber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3F357-6518-3EC7-6DD3-0C1FDE74B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characters of String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B127F6-00C4-E87D-357E-101609243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419" y="1311479"/>
            <a:ext cx="6144482" cy="1629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331D62-9EFB-3E28-966B-0E55EBE0C140}"/>
              </a:ext>
            </a:extLst>
          </p:cNvPr>
          <p:cNvSpPr txBox="1"/>
          <p:nvPr/>
        </p:nvSpPr>
        <p:spPr>
          <a:xfrm>
            <a:off x="1311592" y="3429000"/>
            <a:ext cx="8255317" cy="2803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s = "</a:t>
            </a:r>
            <a:r>
              <a:rPr lang="en-US" sz="2400" dirty="0" err="1">
                <a:latin typeface="Abadi" panose="020B0604020104020204" pitchFamily="34" charset="0"/>
              </a:rPr>
              <a:t>GeeksforGeeks</a:t>
            </a:r>
            <a:r>
              <a:rPr lang="en-US" sz="2400" dirty="0">
                <a:latin typeface="Abadi" panose="020B0604020104020204" pitchFamily="34" charset="0"/>
              </a:rPr>
              <a:t>"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print(s[0])  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print(s[4])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print(s[-10]) </a:t>
            </a:r>
          </a:p>
          <a:p>
            <a:pPr lvl="1">
              <a:lnSpc>
                <a:spcPct val="150000"/>
              </a:lnSpc>
            </a:pPr>
            <a:r>
              <a:rPr lang="en-US" sz="2400" dirty="0">
                <a:latin typeface="Abadi" panose="020B0604020104020204" pitchFamily="34" charset="0"/>
              </a:rPr>
              <a:t>print(s[-5])</a:t>
            </a:r>
          </a:p>
        </p:txBody>
      </p:sp>
    </p:spTree>
    <p:extLst>
      <p:ext uri="{BB962C8B-B14F-4D97-AF65-F5344CB8AC3E}">
        <p14:creationId xmlns:p14="http://schemas.microsoft.com/office/powerpoint/2010/main" val="1520184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BAA39-91D9-999C-FF19-FC0C5659E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Slicing in python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DB1BEBE2-47DA-C999-52E5-84D8B7FE475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865664" y="1461452"/>
            <a:ext cx="10754836" cy="4905058"/>
          </a:xfrm>
        </p:spPr>
        <p:txBody>
          <a:bodyPr>
            <a:normAutofit fontScale="92500" lnSpcReduction="10000"/>
          </a:bodyPr>
          <a:lstStyle/>
          <a:p>
            <a:r>
              <a:rPr lang="en-US" altLang="en-US" sz="3100" dirty="0">
                <a:latin typeface="Google Sans"/>
              </a:rPr>
              <a:t>General syntax for slicing is </a:t>
            </a:r>
          </a:p>
          <a:p>
            <a:r>
              <a:rPr lang="en-US" altLang="en-US" dirty="0">
                <a:solidFill>
                  <a:srgbClr val="001D35"/>
                </a:solidFill>
                <a:latin typeface="Google Sans"/>
                <a:cs typeface="Courier New" panose="02070309020205020404" pitchFamily="49" charset="0"/>
              </a:rPr>
              <a:t>	</a:t>
            </a:r>
            <a:r>
              <a:rPr lang="en-US" altLang="en-US" sz="3100" dirty="0">
                <a:latin typeface="Google Sans"/>
              </a:rPr>
              <a:t>[</a:t>
            </a:r>
            <a:r>
              <a:rPr lang="en-US" altLang="en-US" sz="3100" dirty="0" err="1">
                <a:latin typeface="Google Sans"/>
              </a:rPr>
              <a:t>start:end:step</a:t>
            </a:r>
            <a:r>
              <a:rPr lang="en-US" altLang="en-US" sz="3100" dirty="0">
                <a:latin typeface="Google Sans"/>
              </a:rPr>
              <a:t>]</a:t>
            </a:r>
          </a:p>
          <a:p>
            <a:pPr algn="just"/>
            <a:endParaRPr lang="en-US" altLang="en-US" sz="3100" dirty="0">
              <a:latin typeface="Arial" panose="020B0604020202020204" pitchFamily="34" charset="0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en-US" altLang="en-US" sz="3100" dirty="0">
                <a:latin typeface="Google Sans"/>
              </a:rPr>
              <a:t>: The index where the slice begins (inclusive). If omitted, it defaults to the beginning of the sequence (index 0).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3100" dirty="0">
              <a:latin typeface="Google Sans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  <a:r>
              <a:rPr lang="en-US" altLang="en-US" sz="3100" dirty="0">
                <a:latin typeface="Google Sans"/>
              </a:rPr>
              <a:t>: The index where the slice ends (exclusive). If omitted, it defaults to the end of the sequence.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3100" dirty="0">
              <a:latin typeface="Google Sans"/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100" dirty="0">
                <a:latin typeface="Courier New" panose="02070309020205020404" pitchFamily="49" charset="0"/>
                <a:cs typeface="Courier New" panose="02070309020205020404" pitchFamily="49" charset="0"/>
              </a:rPr>
              <a:t>step</a:t>
            </a:r>
            <a:r>
              <a:rPr lang="en-US" altLang="en-US" sz="3100" dirty="0">
                <a:latin typeface="Google Sans"/>
              </a:rPr>
              <a:t>: The increment between elements in the slice. If omitted, it defaults to 1. A negative step reverses the order of the slice.</a:t>
            </a:r>
            <a:endParaRPr lang="en-US" altLang="en-US" sz="40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67CEB5BE-2137-F573-D851-BD9D944AD7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234649"/>
            <a:ext cx="65" cy="4692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6348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588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BEA1E-B716-265F-2F31-914CC74A2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282" y="-125730"/>
            <a:ext cx="10460672" cy="1668780"/>
          </a:xfrm>
        </p:spPr>
        <p:txBody>
          <a:bodyPr/>
          <a:lstStyle/>
          <a:p>
            <a:r>
              <a:rPr lang="en-US" dirty="0"/>
              <a:t>Example 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3674B963-8DAC-6C57-2FA2-4C8CA2F66B1D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865282" y="1200150"/>
            <a:ext cx="10724738" cy="5280660"/>
          </a:xfrm>
        </p:spPr>
        <p:txBody>
          <a:bodyPr>
            <a:normAutofit fontScale="92500" lnSpcReduction="20000"/>
          </a:bodyPr>
          <a:lstStyle/>
          <a:p>
            <a:r>
              <a:rPr lang="en-US" dirty="0" err="1">
                <a:latin typeface="Abadi" panose="020B0604020104020204" pitchFamily="34" charset="0"/>
              </a:rPr>
              <a:t>my_string</a:t>
            </a:r>
            <a:r>
              <a:rPr lang="en-US" dirty="0">
                <a:latin typeface="Abadi" panose="020B0604020104020204" pitchFamily="34" charset="0"/>
              </a:rPr>
              <a:t> = "Hello Python"</a:t>
            </a:r>
          </a:p>
          <a:p>
            <a:r>
              <a:rPr lang="en-US" dirty="0">
                <a:latin typeface="Abadi" panose="020B0604020104020204" pitchFamily="34" charset="0"/>
              </a:rPr>
              <a:t># Basic slicing</a:t>
            </a:r>
          </a:p>
          <a:p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print(</a:t>
            </a:r>
            <a:r>
              <a:rPr lang="en-US" dirty="0" err="1">
                <a:latin typeface="Abadi" panose="020B0604020104020204" pitchFamily="34" charset="0"/>
              </a:rPr>
              <a:t>my_string</a:t>
            </a:r>
            <a:r>
              <a:rPr lang="en-US" dirty="0">
                <a:latin typeface="Abadi" panose="020B0604020104020204" pitchFamily="34" charset="0"/>
              </a:rPr>
              <a:t>[0:5]) 			# Output: Hello</a:t>
            </a:r>
            <a:br>
              <a:rPr lang="en-US" dirty="0">
                <a:latin typeface="Abadi" panose="020B0604020104020204" pitchFamily="34" charset="0"/>
              </a:rPr>
            </a:br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# Omitting start or end</a:t>
            </a:r>
            <a:br>
              <a:rPr lang="en-US" dirty="0">
                <a:latin typeface="Abadi" panose="020B0604020104020204" pitchFamily="34" charset="0"/>
              </a:rPr>
            </a:br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print(</a:t>
            </a:r>
            <a:r>
              <a:rPr lang="en-US" dirty="0" err="1">
                <a:latin typeface="Abadi" panose="020B0604020104020204" pitchFamily="34" charset="0"/>
              </a:rPr>
              <a:t>my_string</a:t>
            </a:r>
            <a:r>
              <a:rPr lang="en-US" dirty="0">
                <a:latin typeface="Abadi" panose="020B0604020104020204" pitchFamily="34" charset="0"/>
              </a:rPr>
              <a:t>[6:]) 		# Output: Python (from index 6 to end)</a:t>
            </a:r>
            <a:br>
              <a:rPr lang="en-US" dirty="0">
                <a:latin typeface="Abadi" panose="020B0604020104020204" pitchFamily="34" charset="0"/>
              </a:rPr>
            </a:br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# Slicing with a step</a:t>
            </a:r>
            <a:br>
              <a:rPr lang="en-US" dirty="0">
                <a:latin typeface="Abadi" panose="020B0604020104020204" pitchFamily="34" charset="0"/>
              </a:rPr>
            </a:br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print(</a:t>
            </a:r>
            <a:r>
              <a:rPr lang="en-US" dirty="0" err="1">
                <a:latin typeface="Abadi" panose="020B0604020104020204" pitchFamily="34" charset="0"/>
              </a:rPr>
              <a:t>my_string</a:t>
            </a:r>
            <a:r>
              <a:rPr lang="en-US" dirty="0">
                <a:latin typeface="Abadi" panose="020B0604020104020204" pitchFamily="34" charset="0"/>
              </a:rPr>
              <a:t>[:: -1]) 		# Output: </a:t>
            </a:r>
            <a:r>
              <a:rPr lang="en-US" dirty="0" err="1">
                <a:latin typeface="Abadi" panose="020B0604020104020204" pitchFamily="34" charset="0"/>
              </a:rPr>
              <a:t>nohtyP</a:t>
            </a:r>
            <a:r>
              <a:rPr lang="en-US" dirty="0">
                <a:latin typeface="Abadi" panose="020B0604020104020204" pitchFamily="34" charset="0"/>
              </a:rPr>
              <a:t> </a:t>
            </a:r>
            <a:r>
              <a:rPr lang="en-US" dirty="0" err="1">
                <a:latin typeface="Abadi" panose="020B0604020104020204" pitchFamily="34" charset="0"/>
              </a:rPr>
              <a:t>olleH</a:t>
            </a:r>
            <a:r>
              <a:rPr lang="en-US" dirty="0">
                <a:latin typeface="Abadi" panose="020B0604020104020204" pitchFamily="34" charset="0"/>
              </a:rPr>
              <a:t> (reverse string)</a:t>
            </a:r>
            <a:br>
              <a:rPr lang="en-US" dirty="0">
                <a:latin typeface="Abadi" panose="020B0604020104020204" pitchFamily="34" charset="0"/>
              </a:rPr>
            </a:br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# Negative indexing</a:t>
            </a:r>
          </a:p>
          <a:p>
            <a:br>
              <a:rPr lang="en-US" dirty="0">
                <a:latin typeface="Abadi" panose="020B0604020104020204" pitchFamily="34" charset="0"/>
              </a:rPr>
            </a:br>
            <a:r>
              <a:rPr lang="en-US" dirty="0">
                <a:latin typeface="Abadi" panose="020B0604020104020204" pitchFamily="34" charset="0"/>
              </a:rPr>
              <a:t>print(</a:t>
            </a:r>
            <a:r>
              <a:rPr lang="en-US" dirty="0" err="1">
                <a:latin typeface="Abadi" panose="020B0604020104020204" pitchFamily="34" charset="0"/>
              </a:rPr>
              <a:t>my_string</a:t>
            </a:r>
            <a:r>
              <a:rPr lang="en-US" dirty="0">
                <a:latin typeface="Abadi" panose="020B0604020104020204" pitchFamily="34" charset="0"/>
              </a:rPr>
              <a:t>[-3:]) 		</a:t>
            </a:r>
          </a:p>
        </p:txBody>
      </p:sp>
    </p:spTree>
    <p:extLst>
      <p:ext uri="{BB962C8B-B14F-4D97-AF65-F5344CB8AC3E}">
        <p14:creationId xmlns:p14="http://schemas.microsoft.com/office/powerpoint/2010/main" val="1762564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07DAF-D573-A05B-48DC-CFFD77CDD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8D106A27-AD76-7D25-BDF1-40EFE181A6BA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727452" y="2320290"/>
            <a:ext cx="9302498" cy="4229100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sz="2800" b="1" dirty="0">
                <a:latin typeface="Abadi" panose="020B0604020104020204" pitchFamily="34" charset="0"/>
              </a:rPr>
              <a:t>s = "</a:t>
            </a:r>
            <a:r>
              <a:rPr lang="en-US" sz="2800" b="1" dirty="0" err="1">
                <a:latin typeface="Abadi" panose="020B0604020104020204" pitchFamily="34" charset="0"/>
              </a:rPr>
              <a:t>GeeksforGeeks</a:t>
            </a:r>
            <a:r>
              <a:rPr lang="en-US" sz="2800" b="1" dirty="0">
                <a:latin typeface="Abadi" panose="020B0604020104020204" pitchFamily="34" charset="0"/>
              </a:rPr>
              <a:t>"</a:t>
            </a:r>
          </a:p>
          <a:p>
            <a:pPr marL="457200" lvl="1" indent="0">
              <a:buNone/>
            </a:pPr>
            <a:r>
              <a:rPr lang="en-US" sz="2800" b="1" dirty="0">
                <a:latin typeface="Abadi" panose="020B0604020104020204" pitchFamily="34" charset="0"/>
              </a:rPr>
              <a:t>print(s[1:4])  </a:t>
            </a:r>
          </a:p>
          <a:p>
            <a:pPr marL="457200" lvl="1" indent="0">
              <a:buNone/>
            </a:pPr>
            <a:r>
              <a:rPr lang="en-US" sz="2800" b="1" dirty="0">
                <a:latin typeface="Abadi" panose="020B0604020104020204" pitchFamily="34" charset="0"/>
              </a:rPr>
              <a:t>print(s[:3])   </a:t>
            </a:r>
          </a:p>
          <a:p>
            <a:pPr marL="457200" lvl="1" indent="0">
              <a:buNone/>
            </a:pPr>
            <a:r>
              <a:rPr lang="en-US" sz="2800" b="1" dirty="0">
                <a:latin typeface="Abadi" panose="020B0604020104020204" pitchFamily="34" charset="0"/>
              </a:rPr>
              <a:t>print(s[3:])   </a:t>
            </a:r>
          </a:p>
          <a:p>
            <a:pPr marL="457200" lvl="1" indent="0">
              <a:buNone/>
            </a:pPr>
            <a:r>
              <a:rPr lang="en-US" sz="2800" b="1" dirty="0">
                <a:latin typeface="Abadi" panose="020B0604020104020204" pitchFamily="34" charset="0"/>
              </a:rPr>
              <a:t>print(s[::-1])</a:t>
            </a:r>
          </a:p>
        </p:txBody>
      </p:sp>
    </p:spTree>
    <p:extLst>
      <p:ext uri="{BB962C8B-B14F-4D97-AF65-F5344CB8AC3E}">
        <p14:creationId xmlns:p14="http://schemas.microsoft.com/office/powerpoint/2010/main" val="17545510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59B1C-9F67-324E-EE8A-56557FAC1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String Immutability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EBBD98B6-0E67-136F-1C80-7F68FB49B8C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865664" y="1565910"/>
            <a:ext cx="9844246" cy="493776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badi" panose="020B0604020104020204" pitchFamily="34" charset="0"/>
              </a:rPr>
              <a:t>For Example </a:t>
            </a:r>
          </a:p>
          <a:p>
            <a:r>
              <a:rPr lang="en-US" dirty="0">
                <a:latin typeface="Abadi" panose="020B0604020104020204" pitchFamily="34" charset="0"/>
              </a:rPr>
              <a:t>s = "</a:t>
            </a:r>
            <a:r>
              <a:rPr lang="en-US" dirty="0" err="1">
                <a:latin typeface="Abadi" panose="020B0604020104020204" pitchFamily="34" charset="0"/>
              </a:rPr>
              <a:t>geeksforGeeks</a:t>
            </a:r>
            <a:r>
              <a:rPr lang="en-US" dirty="0">
                <a:latin typeface="Abadi" panose="020B0604020104020204" pitchFamily="34" charset="0"/>
              </a:rPr>
              <a:t>"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Trying to change the first character raises an error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s[0] = 'I’ 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Instead, create a new string</a:t>
            </a:r>
          </a:p>
          <a:p>
            <a:r>
              <a:rPr lang="en-US" dirty="0">
                <a:latin typeface="Abadi" panose="020B0604020104020204" pitchFamily="34" charset="0"/>
              </a:rPr>
              <a:t>s = "G" + s[1:]</a:t>
            </a:r>
          </a:p>
          <a:p>
            <a:r>
              <a:rPr lang="en-US" dirty="0">
                <a:latin typeface="Abadi" panose="020B0604020104020204" pitchFamily="34" charset="0"/>
              </a:rPr>
              <a:t>print(s)</a:t>
            </a:r>
          </a:p>
        </p:txBody>
      </p:sp>
    </p:spTree>
    <p:extLst>
      <p:ext uri="{BB962C8B-B14F-4D97-AF65-F5344CB8AC3E}">
        <p14:creationId xmlns:p14="http://schemas.microsoft.com/office/powerpoint/2010/main" val="1053890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09324-BACC-15DC-5945-B4DF1EC3C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Deleting String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1D16DEC-A9EF-9BA4-CE05-A2F57D4BFD42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altLang="en-US" dirty="0">
                <a:latin typeface="Arial" panose="020B0604020202020204" pitchFamily="34" charset="0"/>
              </a:rPr>
              <a:t>s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  <a:r>
              <a:rPr lang="en-US" altLang="en-US" dirty="0">
                <a:solidFill>
                  <a:srgbClr val="666666"/>
                </a:solidFill>
                <a:latin typeface="Arial" panose="020B0604020202020204" pitchFamily="34" charset="0"/>
              </a:rPr>
              <a:t>=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  <a:r>
              <a:rPr lang="en-US" altLang="en-US" dirty="0">
                <a:solidFill>
                  <a:srgbClr val="BA2121"/>
                </a:solidFill>
                <a:latin typeface="Consolas" panose="020B0609020204030204" pitchFamily="49" charset="0"/>
              </a:rPr>
              <a:t>"</a:t>
            </a:r>
            <a:r>
              <a:rPr lang="en-US" altLang="en-US" dirty="0" err="1">
                <a:solidFill>
                  <a:srgbClr val="BA2121"/>
                </a:solidFill>
                <a:latin typeface="Consolas" panose="020B0609020204030204" pitchFamily="49" charset="0"/>
              </a:rPr>
              <a:t>GfG</a:t>
            </a:r>
            <a:r>
              <a:rPr lang="en-US" altLang="en-US" dirty="0">
                <a:solidFill>
                  <a:srgbClr val="BA2121"/>
                </a:solidFill>
                <a:latin typeface="Consolas" panose="020B0609020204030204" pitchFamily="49" charset="0"/>
              </a:rPr>
              <a:t>"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  <a:r>
              <a:rPr lang="en-US" altLang="en-US" i="1" dirty="0">
                <a:solidFill>
                  <a:srgbClr val="3D7B7B"/>
                </a:solidFill>
                <a:latin typeface="Consolas" panose="020B0609020204030204" pitchFamily="49" charset="0"/>
              </a:rPr>
              <a:t># Deletes entire string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</a:p>
          <a:p>
            <a:r>
              <a:rPr lang="en-US" altLang="en-US" b="1" dirty="0">
                <a:solidFill>
                  <a:srgbClr val="008000"/>
                </a:solidFill>
                <a:latin typeface="Consolas" panose="020B0609020204030204" pitchFamily="49" charset="0"/>
              </a:rPr>
              <a:t>del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  <a:r>
              <a:rPr lang="en-US" altLang="en-US" dirty="0">
                <a:latin typeface="Arial" panose="020B0604020202020204" pitchFamily="34" charset="0"/>
              </a:rPr>
              <a:t>s</a:t>
            </a:r>
            <a:r>
              <a:rPr lang="en-US" altLang="en-US" sz="4000" dirty="0">
                <a:latin typeface="Consolas" panose="020B0609020204030204" pitchFamily="49" charset="0"/>
              </a:rPr>
              <a:t> </a:t>
            </a:r>
            <a:endParaRPr lang="en-US" altLang="en-US" sz="40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B765253-AB1E-56E3-D87E-521A3918B4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6267"/>
            <a:ext cx="65" cy="184666"/>
          </a:xfrm>
          <a:prstGeom prst="rect">
            <a:avLst/>
          </a:prstGeom>
          <a:solidFill>
            <a:srgbClr val="F9F9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2484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712A1-D92D-C561-C739-3F7F2A60B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Updating a String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31793B82-A2D5-4EFE-4E1A-1A8FF542D3BC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367790" y="1145516"/>
            <a:ext cx="9958546" cy="4878094"/>
          </a:xfrm>
        </p:spPr>
        <p:txBody>
          <a:bodyPr>
            <a:no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s = "hello geeks"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Updating by creating a new string</a:t>
            </a:r>
          </a:p>
          <a:p>
            <a:r>
              <a:rPr lang="en-US" dirty="0">
                <a:latin typeface="Abadi" panose="020B0604020104020204" pitchFamily="34" charset="0"/>
              </a:rPr>
              <a:t>s1 = "H" + s[1:]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</a:t>
            </a:r>
            <a:r>
              <a:rPr lang="en-US" dirty="0" err="1">
                <a:latin typeface="Abadi" panose="020B0604020104020204" pitchFamily="34" charset="0"/>
              </a:rPr>
              <a:t>replacnig</a:t>
            </a:r>
            <a:r>
              <a:rPr lang="en-US" dirty="0">
                <a:latin typeface="Abadi" panose="020B0604020104020204" pitchFamily="34" charset="0"/>
              </a:rPr>
              <a:t> "geeks" with "</a:t>
            </a:r>
            <a:r>
              <a:rPr lang="en-US" dirty="0" err="1">
                <a:latin typeface="Abadi" panose="020B0604020104020204" pitchFamily="34" charset="0"/>
              </a:rPr>
              <a:t>GeeksforGeeks</a:t>
            </a:r>
            <a:r>
              <a:rPr lang="en-US" dirty="0">
                <a:latin typeface="Abadi" panose="020B0604020104020204" pitchFamily="34" charset="0"/>
              </a:rPr>
              <a:t>"</a:t>
            </a:r>
          </a:p>
          <a:p>
            <a:r>
              <a:rPr lang="en-US" dirty="0">
                <a:latin typeface="Abadi" panose="020B0604020104020204" pitchFamily="34" charset="0"/>
              </a:rPr>
              <a:t>s2 = </a:t>
            </a:r>
            <a:r>
              <a:rPr lang="en-US" dirty="0" err="1">
                <a:latin typeface="Abadi" panose="020B0604020104020204" pitchFamily="34" charset="0"/>
              </a:rPr>
              <a:t>s.replace</a:t>
            </a:r>
            <a:r>
              <a:rPr lang="en-US" dirty="0">
                <a:latin typeface="Abadi" panose="020B0604020104020204" pitchFamily="34" charset="0"/>
              </a:rPr>
              <a:t>("geeks", "</a:t>
            </a:r>
            <a:r>
              <a:rPr lang="en-US" dirty="0" err="1">
                <a:latin typeface="Abadi" panose="020B0604020104020204" pitchFamily="34" charset="0"/>
              </a:rPr>
              <a:t>GeeksforGeeks</a:t>
            </a:r>
            <a:r>
              <a:rPr lang="en-US" dirty="0">
                <a:latin typeface="Abadi" panose="020B0604020104020204" pitchFamily="34" charset="0"/>
              </a:rPr>
              <a:t>")</a:t>
            </a:r>
          </a:p>
          <a:p>
            <a:r>
              <a:rPr lang="en-US" dirty="0">
                <a:latin typeface="Abadi" panose="020B0604020104020204" pitchFamily="34" charset="0"/>
              </a:rPr>
              <a:t>print(s1)</a:t>
            </a:r>
          </a:p>
          <a:p>
            <a:r>
              <a:rPr lang="en-US" dirty="0">
                <a:latin typeface="Abadi" panose="020B0604020104020204" pitchFamily="34" charset="0"/>
              </a:rPr>
              <a:t>print(s2)</a:t>
            </a:r>
          </a:p>
        </p:txBody>
      </p:sp>
    </p:spTree>
    <p:extLst>
      <p:ext uri="{BB962C8B-B14F-4D97-AF65-F5344CB8AC3E}">
        <p14:creationId xmlns:p14="http://schemas.microsoft.com/office/powerpoint/2010/main" val="4021135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8BA65-EF3A-2966-478B-40384EFCB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937260"/>
          </a:xfrm>
        </p:spPr>
        <p:txBody>
          <a:bodyPr/>
          <a:lstStyle/>
          <a:p>
            <a:r>
              <a:rPr lang="en-US" b="1" dirty="0"/>
              <a:t>Common String Methods</a:t>
            </a:r>
            <a:endParaRPr lang="en-US" dirty="0"/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F488A10F-18CB-C950-4DC8-532F68D8481C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2071002031"/>
              </p:ext>
            </p:extLst>
          </p:nvPr>
        </p:nvGraphicFramePr>
        <p:xfrm>
          <a:off x="1247774" y="1314450"/>
          <a:ext cx="10078562" cy="51206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156424">
                  <a:extLst>
                    <a:ext uri="{9D8B030D-6E8A-4147-A177-3AD203B41FA5}">
                      <a16:colId xmlns:a16="http://schemas.microsoft.com/office/drawing/2014/main" val="1864463949"/>
                    </a:ext>
                  </a:extLst>
                </a:gridCol>
                <a:gridCol w="6922138">
                  <a:extLst>
                    <a:ext uri="{9D8B030D-6E8A-4147-A177-3AD203B41FA5}">
                      <a16:colId xmlns:a16="http://schemas.microsoft.com/office/drawing/2014/main" val="4253314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len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 = "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GeeksforGeeks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"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len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(s))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47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i="0" kern="1200" dirty="0">
                          <a:solidFill>
                            <a:schemeClr val="tx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upper() and lower()</a:t>
                      </a:r>
                      <a:endParaRPr lang="en-US" sz="2400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 = "Hello World"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s.upper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())   # output: HELLO WORLD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s.lower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())   # output: hello 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61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strip() and replace()</a:t>
                      </a:r>
                      <a:endParaRPr lang="en-US" sz="2400" dirty="0">
                        <a:solidFill>
                          <a:schemeClr val="tx1"/>
                        </a:solidFill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 = "   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Gfg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   "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# Removes spaces from both ends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s.strip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())    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 = "Python is fun"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s.replace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("fun", "awesome"))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56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join()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text = ['Anshul', 'is', 'my', 'only', 'friend']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# join elements of text with space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print(' '.join(text))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259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34682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A7D315-16CA-C253-B810-EE8493284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28C3-2521-5186-EF87-12DB6607F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994410"/>
          </a:xfrm>
        </p:spPr>
        <p:txBody>
          <a:bodyPr/>
          <a:lstStyle/>
          <a:p>
            <a:r>
              <a:rPr lang="en-US" b="1" dirty="0"/>
              <a:t>Common String Methods</a:t>
            </a:r>
            <a:endParaRPr lang="en-US" dirty="0"/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83128466-A0F0-EA55-7935-E77713CCEF9C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1420993569"/>
              </p:ext>
            </p:extLst>
          </p:nvPr>
        </p:nvGraphicFramePr>
        <p:xfrm>
          <a:off x="777240" y="994410"/>
          <a:ext cx="10972800" cy="569976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436483">
                  <a:extLst>
                    <a:ext uri="{9D8B030D-6E8A-4147-A177-3AD203B41FA5}">
                      <a16:colId xmlns:a16="http://schemas.microsoft.com/office/drawing/2014/main" val="1864463949"/>
                    </a:ext>
                  </a:extLst>
                </a:gridCol>
                <a:gridCol w="7536317">
                  <a:extLst>
                    <a:ext uri="{9D8B030D-6E8A-4147-A177-3AD203B41FA5}">
                      <a16:colId xmlns:a16="http://schemas.microsoft.com/office/drawing/2014/main" val="42533141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Capitalize()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sentence_1 = "</a:t>
                      </a:r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mY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 name is YUVRAJ"</a:t>
                      </a:r>
                    </a:p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sentence_2 = "MY name is Ansul"</a:t>
                      </a:r>
                    </a:p>
                    <a:p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capitalized_string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 = sentence_1.capitalize()</a:t>
                      </a:r>
                    </a:p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print("Sentence 1 output -&gt; ", </a:t>
                      </a:r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capitalized_string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)</a:t>
                      </a:r>
                    </a:p>
                    <a:p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capitalized_string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 = sentence_2.capitalize()</a:t>
                      </a:r>
                    </a:p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print("Sentence 2 output -&gt; ", </a:t>
                      </a:r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capitalized_string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7347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message = 'GFG KARLO HO JAYEGA'</a:t>
                      </a:r>
                    </a:p>
                    <a:p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print('Number of occurrence of G:', </a:t>
                      </a:r>
                      <a:r>
                        <a:rPr lang="en-US" sz="22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message.count</a:t>
                      </a:r>
                      <a:r>
                        <a:rPr lang="en-US" sz="22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('G'))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161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fontAlgn="base"/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Find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message = 'Yuvraj is my name'</a:t>
                      </a:r>
                    </a:p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message.find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('is'))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556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concatenation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s1 = "Hello"</a:t>
                      </a:r>
                    </a:p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s2 = "World"</a:t>
                      </a:r>
                    </a:p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s3 = s1 + " " + s2</a:t>
                      </a:r>
                    </a:p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print(s3)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5259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Repetition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s = "Hello "</a:t>
                      </a:r>
                    </a:p>
                    <a:p>
                      <a:r>
                        <a:rPr lang="en-US" sz="2000" dirty="0">
                          <a:solidFill>
                            <a:schemeClr val="tx1"/>
                          </a:solidFill>
                          <a:latin typeface="Abadi" panose="020B0604020104020204" pitchFamily="34" charset="0"/>
                        </a:rPr>
                        <a:t>print(s * 3)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360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3136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B91BB-C2D6-6E79-20CC-84A373E7A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Formatting Strings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361C97A0-5933-5D00-B9D3-226704120AA8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819079392"/>
              </p:ext>
            </p:extLst>
          </p:nvPr>
        </p:nvGraphicFramePr>
        <p:xfrm>
          <a:off x="731520" y="1371600"/>
          <a:ext cx="11041380" cy="4347504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991104">
                  <a:extLst>
                    <a:ext uri="{9D8B030D-6E8A-4147-A177-3AD203B41FA5}">
                      <a16:colId xmlns:a16="http://schemas.microsoft.com/office/drawing/2014/main" val="25441814"/>
                    </a:ext>
                  </a:extLst>
                </a:gridCol>
                <a:gridCol w="8050276">
                  <a:extLst>
                    <a:ext uri="{9D8B030D-6E8A-4147-A177-3AD203B41FA5}">
                      <a16:colId xmlns:a16="http://schemas.microsoft.com/office/drawing/2014/main" val="242187758"/>
                    </a:ext>
                  </a:extLst>
                </a:gridCol>
              </a:tblGrid>
              <a:tr h="14491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Using f-strings</a:t>
                      </a:r>
                    </a:p>
                    <a:p>
                      <a:endParaRPr lang="en-US" sz="2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name = "Alice"</a:t>
                      </a:r>
                    </a:p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age = 22</a:t>
                      </a:r>
                    </a:p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print(</a:t>
                      </a:r>
                      <a:r>
                        <a:rPr lang="en-US" sz="2400" dirty="0" err="1">
                          <a:latin typeface="Abadi" panose="020B0604020104020204" pitchFamily="34" charset="0"/>
                        </a:rPr>
                        <a:t>f"Name</a:t>
                      </a:r>
                      <a:r>
                        <a:rPr lang="en-US" sz="2400" dirty="0">
                          <a:latin typeface="Abadi" panose="020B0604020104020204" pitchFamily="34" charset="0"/>
                        </a:rPr>
                        <a:t>: {name}, Age: {age}")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0367425"/>
                  </a:ext>
                </a:extLst>
              </a:tr>
              <a:tr h="14491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Using format()</a:t>
                      </a:r>
                    </a:p>
                    <a:p>
                      <a:endParaRPr lang="en-US" sz="2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s = "My name is {} and I am {} years </a:t>
                      </a:r>
                      <a:r>
                        <a:rPr lang="en-US" sz="2400" dirty="0" err="1">
                          <a:latin typeface="Abadi" panose="020B0604020104020204" pitchFamily="34" charset="0"/>
                        </a:rPr>
                        <a:t>old.".format</a:t>
                      </a:r>
                      <a:r>
                        <a:rPr lang="en-US" sz="2400" dirty="0">
                          <a:latin typeface="Abadi" panose="020B0604020104020204" pitchFamily="34" charset="0"/>
                        </a:rPr>
                        <a:t>("Alice", 22)</a:t>
                      </a:r>
                    </a:p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print(s)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0817518"/>
                  </a:ext>
                </a:extLst>
              </a:tr>
              <a:tr h="144916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Using </a:t>
                      </a:r>
                      <a:r>
                        <a:rPr lang="en-US" sz="2400" b="1" i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in</a:t>
                      </a:r>
                      <a:r>
                        <a:rPr lang="en-US" sz="2400" b="1" i="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 for String Membership Testing</a:t>
                      </a:r>
                    </a:p>
                    <a:p>
                      <a:endParaRPr lang="en-US" sz="24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s = "</a:t>
                      </a:r>
                      <a:r>
                        <a:rPr lang="en-US" sz="2400" dirty="0" err="1">
                          <a:latin typeface="Abadi" panose="020B0604020104020204" pitchFamily="34" charset="0"/>
                        </a:rPr>
                        <a:t>GeeksforGeeks</a:t>
                      </a:r>
                      <a:r>
                        <a:rPr lang="en-US" sz="2400" dirty="0">
                          <a:latin typeface="Abadi" panose="020B0604020104020204" pitchFamily="34" charset="0"/>
                        </a:rPr>
                        <a:t>"</a:t>
                      </a:r>
                    </a:p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print("Geeks" in s)</a:t>
                      </a:r>
                    </a:p>
                    <a:p>
                      <a:r>
                        <a:rPr lang="en-US" sz="2400" dirty="0">
                          <a:latin typeface="Abadi" panose="020B0604020104020204" pitchFamily="34" charset="0"/>
                        </a:rPr>
                        <a:t>print("</a:t>
                      </a:r>
                      <a:r>
                        <a:rPr lang="en-US" sz="2400" dirty="0" err="1">
                          <a:latin typeface="Abadi" panose="020B0604020104020204" pitchFamily="34" charset="0"/>
                        </a:rPr>
                        <a:t>GfG</a:t>
                      </a:r>
                      <a:r>
                        <a:rPr lang="en-US" sz="2400" dirty="0">
                          <a:latin typeface="Abadi" panose="020B0604020104020204" pitchFamily="34" charset="0"/>
                        </a:rPr>
                        <a:t>" in 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0171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19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1450" y="153671"/>
            <a:ext cx="6096000" cy="62357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450" y="1181725"/>
            <a:ext cx="5650230" cy="4914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Barebones of a python program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Datatypes in Python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Built-in datatypes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bool Datatype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Sequences in Python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Sets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User-defined Datatypes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Constants in Python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sz="2400" b="1" dirty="0"/>
              <a:t>Naming Conventions in Python</a:t>
            </a:r>
          </a:p>
        </p:txBody>
      </p:sp>
      <p:pic>
        <p:nvPicPr>
          <p:cNvPr id="16" name="Picture Placeholder 15" descr="A palm tree with stars and a blue background">
            <a:extLst>
              <a:ext uri="{FF2B5EF4-FFF2-40B4-BE49-F238E27FC236}">
                <a16:creationId xmlns:a16="http://schemas.microsoft.com/office/drawing/2014/main" id="{E19DD59C-F370-2E9A-C3EA-007B712D71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67978" y="623262"/>
            <a:ext cx="3785570" cy="5473362"/>
          </a:xfrm>
        </p:spPr>
      </p:pic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910B4-D2F3-8ABC-916A-7201AF5697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List in python</a:t>
            </a:r>
          </a:p>
        </p:txBody>
      </p:sp>
    </p:spTree>
    <p:extLst>
      <p:ext uri="{BB962C8B-B14F-4D97-AF65-F5344CB8AC3E}">
        <p14:creationId xmlns:p14="http://schemas.microsoft.com/office/powerpoint/2010/main" val="22354128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2621D-D282-BAAF-BB1B-94D96A364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1188720"/>
          </a:xfrm>
        </p:spPr>
        <p:txBody>
          <a:bodyPr/>
          <a:lstStyle/>
          <a:p>
            <a:r>
              <a:rPr lang="en-US" dirty="0"/>
              <a:t>Lists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53FC31B-245B-3557-BBEC-2DE0D4FDFAE7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451610" y="1188720"/>
            <a:ext cx="10115550" cy="5120640"/>
          </a:xfrm>
        </p:spPr>
        <p:txBody>
          <a:bodyPr>
            <a:normAutofit fontScale="85000" lnSpcReduction="20000"/>
          </a:bodyPr>
          <a:lstStyle/>
          <a:p>
            <a:r>
              <a:rPr lang="en-US" u="sng" dirty="0">
                <a:latin typeface="Abadi" panose="020B06040201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Lists </a:t>
            </a:r>
            <a:r>
              <a:rPr lang="en-US" dirty="0">
                <a:latin typeface="Abadi" panose="020B0604020104020204" pitchFamily="34" charset="0"/>
              </a:rPr>
              <a:t>are just like arrays, declared in other languages which is an ordered collection of data. It is very flexible as the items in a list do not need to be of the same type.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Empty list</a:t>
            </a:r>
          </a:p>
          <a:p>
            <a:r>
              <a:rPr lang="en-US" dirty="0">
                <a:latin typeface="Abadi" panose="020B0604020104020204" pitchFamily="34" charset="0"/>
              </a:rPr>
              <a:t>a = []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list with int values</a:t>
            </a:r>
          </a:p>
          <a:p>
            <a:r>
              <a:rPr lang="en-US" dirty="0">
                <a:latin typeface="Abadi" panose="020B0604020104020204" pitchFamily="34" charset="0"/>
              </a:rPr>
              <a:t>a = [1, 2, 3]</a:t>
            </a:r>
          </a:p>
          <a:p>
            <a:r>
              <a:rPr lang="en-US" dirty="0">
                <a:latin typeface="Abadi" panose="020B0604020104020204" pitchFamily="34" charset="0"/>
              </a:rPr>
              <a:t>print(a)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list with mixed int and string</a:t>
            </a:r>
          </a:p>
          <a:p>
            <a:r>
              <a:rPr lang="en-US" dirty="0">
                <a:latin typeface="Abadi" panose="020B0604020104020204" pitchFamily="34" charset="0"/>
              </a:rPr>
              <a:t>b = ["Geeks", "For", "Geeks", 4, 5]</a:t>
            </a:r>
          </a:p>
          <a:p>
            <a:r>
              <a:rPr lang="en-US" dirty="0">
                <a:latin typeface="Abadi" panose="020B0604020104020204" pitchFamily="34" charset="0"/>
              </a:rPr>
              <a:t>print(b)</a:t>
            </a:r>
          </a:p>
        </p:txBody>
      </p:sp>
    </p:spTree>
    <p:extLst>
      <p:ext uri="{BB962C8B-B14F-4D97-AF65-F5344CB8AC3E}">
        <p14:creationId xmlns:p14="http://schemas.microsoft.com/office/powerpoint/2010/main" val="23425553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DF849-62F1-217E-D9BC-41CB008D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the list items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8F423046-5834-0A8B-E2AF-2ADAD6128160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badi" panose="020B0604020104020204" pitchFamily="34" charset="0"/>
              </a:rPr>
              <a:t>a = ["Geeks", "For", "Geeks"]</a:t>
            </a:r>
          </a:p>
          <a:p>
            <a:r>
              <a:rPr lang="en-US" dirty="0">
                <a:latin typeface="Abadi" panose="020B0604020104020204" pitchFamily="34" charset="0"/>
              </a:rPr>
              <a:t>print("Accessing element from the list")</a:t>
            </a:r>
          </a:p>
          <a:p>
            <a:r>
              <a:rPr lang="en-US" dirty="0">
                <a:latin typeface="Abadi" panose="020B0604020104020204" pitchFamily="34" charset="0"/>
              </a:rPr>
              <a:t>print(a[0])</a:t>
            </a:r>
          </a:p>
          <a:p>
            <a:r>
              <a:rPr lang="en-US" dirty="0">
                <a:latin typeface="Abadi" panose="020B0604020104020204" pitchFamily="34" charset="0"/>
              </a:rPr>
              <a:t>print(a[2])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print("Accessing element using negative indexing")</a:t>
            </a:r>
          </a:p>
          <a:p>
            <a:r>
              <a:rPr lang="en-US" dirty="0">
                <a:latin typeface="Abadi" panose="020B0604020104020204" pitchFamily="34" charset="0"/>
              </a:rPr>
              <a:t>print(a[-1])</a:t>
            </a:r>
          </a:p>
          <a:p>
            <a:r>
              <a:rPr lang="en-US" dirty="0">
                <a:latin typeface="Abadi" panose="020B0604020104020204" pitchFamily="34" charset="0"/>
              </a:rPr>
              <a:t>print(a[-3])</a:t>
            </a:r>
          </a:p>
        </p:txBody>
      </p:sp>
    </p:spTree>
    <p:extLst>
      <p:ext uri="{BB962C8B-B14F-4D97-AF65-F5344CB8AC3E}">
        <p14:creationId xmlns:p14="http://schemas.microsoft.com/office/powerpoint/2010/main" val="39144410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73E0D-1535-CFBA-CA8B-D6E953D6F7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Tuple in python</a:t>
            </a:r>
          </a:p>
        </p:txBody>
      </p:sp>
    </p:spTree>
    <p:extLst>
      <p:ext uri="{BB962C8B-B14F-4D97-AF65-F5344CB8AC3E}">
        <p14:creationId xmlns:p14="http://schemas.microsoft.com/office/powerpoint/2010/main" val="8183366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869F2-F9BC-5F5B-7302-C63055623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tuple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DEF95FF5-203F-D978-C9A8-58A063C87958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289685" y="1565910"/>
            <a:ext cx="9612630" cy="4184492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273239"/>
                </a:solidFill>
                <a:latin typeface="Abadi" panose="020B0604020104020204" pitchFamily="34" charset="0"/>
              </a:rPr>
              <a:t>Just like a list, a </a:t>
            </a:r>
            <a:r>
              <a:rPr lang="en-US" u="sng" dirty="0">
                <a:solidFill>
                  <a:srgbClr val="357960"/>
                </a:solidFill>
                <a:latin typeface="Abadi" panose="020B0604020104020204" pitchFamily="34" charset="0"/>
                <a:hlinkClick r:id="rId2"/>
              </a:rPr>
              <a:t>tuple</a:t>
            </a:r>
            <a:r>
              <a:rPr lang="en-US" dirty="0">
                <a:solidFill>
                  <a:srgbClr val="273239"/>
                </a:solidFill>
                <a:latin typeface="Abadi" panose="020B0604020104020204" pitchFamily="34" charset="0"/>
              </a:rPr>
              <a:t> is also an ordered collection of Python objects. The only difference between a tuple and a list is that tuples are immutable. Tuples cannot be modified after it is created.</a:t>
            </a:r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initiate empty tuple</a:t>
            </a:r>
          </a:p>
          <a:p>
            <a:r>
              <a:rPr lang="en-US" dirty="0">
                <a:latin typeface="Abadi" panose="020B0604020104020204" pitchFamily="34" charset="0"/>
              </a:rPr>
              <a:t>tup1 = ()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tup2 = ('Geeks', 'For')</a:t>
            </a:r>
          </a:p>
          <a:p>
            <a:r>
              <a:rPr lang="en-US" dirty="0">
                <a:latin typeface="Abadi" panose="020B0604020104020204" pitchFamily="34" charset="0"/>
              </a:rPr>
              <a:t>print("\</a:t>
            </a:r>
            <a:r>
              <a:rPr lang="en-US" dirty="0" err="1">
                <a:latin typeface="Abadi" panose="020B0604020104020204" pitchFamily="34" charset="0"/>
              </a:rPr>
              <a:t>nTuple</a:t>
            </a:r>
            <a:r>
              <a:rPr lang="en-US" dirty="0">
                <a:latin typeface="Abadi" panose="020B0604020104020204" pitchFamily="34" charset="0"/>
              </a:rPr>
              <a:t> with the use of String: ", tup2)</a:t>
            </a:r>
          </a:p>
          <a:p>
            <a:r>
              <a:rPr lang="en-US" dirty="0">
                <a:latin typeface="Abadi" panose="020B0604020104020204" pitchFamily="34" charset="0"/>
              </a:rPr>
              <a:t>tup1 = tuple([1, 2, 3, 4, 5])</a:t>
            </a:r>
          </a:p>
          <a:p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28581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A5B9B-A421-4103-0987-460AA0F9D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accessing tuple items</a:t>
            </a:r>
            <a:br>
              <a:rPr lang="en-US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A0EBB7E3-A7F7-C6F0-9290-5B8094FCB219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print(tup1[0])</a:t>
            </a:r>
          </a:p>
          <a:p>
            <a:r>
              <a:rPr lang="en-US" dirty="0">
                <a:latin typeface="Abadi" panose="020B0604020104020204" pitchFamily="34" charset="0"/>
              </a:rPr>
              <a:t>print(tup1[-1])</a:t>
            </a:r>
          </a:p>
          <a:p>
            <a:r>
              <a:rPr lang="en-US" dirty="0">
                <a:latin typeface="Abadi" panose="020B0604020104020204" pitchFamily="34" charset="0"/>
              </a:rPr>
              <a:t>print(tup1[-3])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11575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43371-CA87-5437-56FA-2C6AD5BE1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Set Data Type in Python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32D0CC8E-7376-D28E-9B78-3EC97DF4F3AD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245870" y="1558844"/>
            <a:ext cx="9829800" cy="4819095"/>
          </a:xfrm>
        </p:spPr>
        <p:txBody>
          <a:bodyPr>
            <a:normAutofit/>
          </a:bodyPr>
          <a:lstStyle/>
          <a:p>
            <a:r>
              <a:rPr lang="en-US" sz="2400" u="sng" dirty="0">
                <a:latin typeface="Abadi" panose="020B06040201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Set </a:t>
            </a:r>
            <a:r>
              <a:rPr lang="en-US" sz="2400" dirty="0">
                <a:latin typeface="Abadi" panose="020B0604020104020204" pitchFamily="34" charset="0"/>
              </a:rPr>
              <a:t>is an unordered collection of data types that is </a:t>
            </a:r>
            <a:r>
              <a:rPr lang="en-US" sz="2400" dirty="0" err="1">
                <a:latin typeface="Abadi" panose="020B0604020104020204" pitchFamily="34" charset="0"/>
              </a:rPr>
              <a:t>iterable</a:t>
            </a:r>
            <a:r>
              <a:rPr lang="en-US" sz="2400" dirty="0">
                <a:latin typeface="Abadi" panose="020B0604020104020204" pitchFamily="34" charset="0"/>
              </a:rPr>
              <a:t>, mutable, and has no duplicate elements. It can be created using curly braces{} separated by a ‘comma’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# initializing empty set</a:t>
            </a:r>
          </a:p>
          <a:p>
            <a:r>
              <a:rPr lang="en-US" sz="2400" dirty="0">
                <a:latin typeface="Abadi" panose="020B0604020104020204" pitchFamily="34" charset="0"/>
              </a:rPr>
              <a:t>s1 = set()</a:t>
            </a:r>
          </a:p>
          <a:p>
            <a:r>
              <a:rPr lang="en-US" sz="2400" dirty="0">
                <a:latin typeface="Abadi" panose="020B0604020104020204" pitchFamily="34" charset="0"/>
              </a:rPr>
              <a:t>s1 = set("</a:t>
            </a:r>
            <a:r>
              <a:rPr lang="en-US" sz="2400" dirty="0" err="1">
                <a:latin typeface="Abadi" panose="020B0604020104020204" pitchFamily="34" charset="0"/>
              </a:rPr>
              <a:t>GeeksForGeeks</a:t>
            </a:r>
            <a:r>
              <a:rPr lang="en-US" sz="2400" dirty="0">
                <a:latin typeface="Abadi" panose="020B0604020104020204" pitchFamily="34" charset="0"/>
              </a:rPr>
              <a:t>")</a:t>
            </a:r>
          </a:p>
          <a:p>
            <a:r>
              <a:rPr lang="en-US" sz="2400" dirty="0">
                <a:latin typeface="Abadi" panose="020B0604020104020204" pitchFamily="34" charset="0"/>
              </a:rPr>
              <a:t>print("Set with the use of String: ", s1)</a:t>
            </a:r>
          </a:p>
          <a:p>
            <a:endParaRPr lang="en-US" sz="2400" dirty="0">
              <a:latin typeface="Abadi" panose="020B0604020104020204" pitchFamily="34" charset="0"/>
            </a:endParaRPr>
          </a:p>
          <a:p>
            <a:r>
              <a:rPr lang="en-US" sz="2400" dirty="0">
                <a:latin typeface="Abadi" panose="020B0604020104020204" pitchFamily="34" charset="0"/>
              </a:rPr>
              <a:t>s2 = set(["Geeks", "For", "Geeks"])</a:t>
            </a:r>
          </a:p>
          <a:p>
            <a:r>
              <a:rPr lang="en-US" sz="2400" dirty="0">
                <a:latin typeface="Abadi" panose="020B0604020104020204" pitchFamily="34" charset="0"/>
              </a:rPr>
              <a:t>print("Set with the use of List: ", s2)</a:t>
            </a:r>
          </a:p>
        </p:txBody>
      </p:sp>
    </p:spTree>
    <p:extLst>
      <p:ext uri="{BB962C8B-B14F-4D97-AF65-F5344CB8AC3E}">
        <p14:creationId xmlns:p14="http://schemas.microsoft.com/office/powerpoint/2010/main" val="37549656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30776-413B-E949-825F-69F2A9A56D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Dictionary data type</a:t>
            </a:r>
          </a:p>
        </p:txBody>
      </p:sp>
    </p:spTree>
    <p:extLst>
      <p:ext uri="{BB962C8B-B14F-4D97-AF65-F5344CB8AC3E}">
        <p14:creationId xmlns:p14="http://schemas.microsoft.com/office/powerpoint/2010/main" val="375127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56AD6-6A3A-6AFA-E99B-BA332CA31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1004728"/>
          </a:xfrm>
        </p:spPr>
        <p:txBody>
          <a:bodyPr/>
          <a:lstStyle/>
          <a:p>
            <a:r>
              <a:rPr lang="en-US" dirty="0"/>
              <a:t>Dictionary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9BF6031-CB65-E8CA-F2B3-BD159CC2DA42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417320" y="1085850"/>
            <a:ext cx="9749790" cy="520065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Abadi" panose="020B0604020104020204" pitchFamily="34" charset="0"/>
              </a:rPr>
              <a:t>A dictionary in Python is a collection of data values, used to store data values like a map, unlike other Python Data Types that hold only a single value as an element, a Dictionary holds a key: value pair. Key-value is provided in the dictionary to make it more optimized. Each key-value pair in a Dictionary is separated by a colon : , whereas each key is separated by a ‘comma’.</a:t>
            </a:r>
          </a:p>
          <a:p>
            <a:r>
              <a:rPr lang="en-US" dirty="0">
                <a:latin typeface="Abadi" panose="020B0604020104020204" pitchFamily="34" charset="0"/>
              </a:rPr>
              <a:t># initialize empty dictionary</a:t>
            </a:r>
          </a:p>
          <a:p>
            <a:r>
              <a:rPr lang="en-US" dirty="0">
                <a:latin typeface="Abadi" panose="020B0604020104020204" pitchFamily="34" charset="0"/>
              </a:rPr>
              <a:t>d = {}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d = {1: 'Geeks', 2: 'For', 3: 'Geeks'}</a:t>
            </a:r>
          </a:p>
          <a:p>
            <a:r>
              <a:rPr lang="en-US" dirty="0">
                <a:latin typeface="Abadi" panose="020B0604020104020204" pitchFamily="34" charset="0"/>
              </a:rPr>
              <a:t>print(d)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creating dictionary using </a:t>
            </a:r>
            <a:r>
              <a:rPr lang="en-US" dirty="0" err="1">
                <a:latin typeface="Abadi" panose="020B0604020104020204" pitchFamily="34" charset="0"/>
              </a:rPr>
              <a:t>dict</a:t>
            </a:r>
            <a:r>
              <a:rPr lang="en-US" dirty="0">
                <a:latin typeface="Abadi" panose="020B0604020104020204" pitchFamily="34" charset="0"/>
              </a:rPr>
              <a:t>() constructor</a:t>
            </a:r>
          </a:p>
          <a:p>
            <a:r>
              <a:rPr lang="en-US" dirty="0">
                <a:latin typeface="Abadi" panose="020B0604020104020204" pitchFamily="34" charset="0"/>
              </a:rPr>
              <a:t>d1 = </a:t>
            </a:r>
            <a:r>
              <a:rPr lang="en-US" dirty="0" err="1">
                <a:latin typeface="Abadi" panose="020B0604020104020204" pitchFamily="34" charset="0"/>
              </a:rPr>
              <a:t>dict</a:t>
            </a:r>
            <a:r>
              <a:rPr lang="en-US" dirty="0">
                <a:latin typeface="Abadi" panose="020B0604020104020204" pitchFamily="34" charset="0"/>
              </a:rPr>
              <a:t>({1: 'Geeks', 2: 'For', 3: 'Geeks'})</a:t>
            </a:r>
          </a:p>
          <a:p>
            <a:r>
              <a:rPr lang="en-US" dirty="0">
                <a:latin typeface="Abadi" panose="020B0604020104020204" pitchFamily="34" charset="0"/>
              </a:rPr>
              <a:t>print(d1)</a:t>
            </a:r>
          </a:p>
        </p:txBody>
      </p:sp>
    </p:spTree>
    <p:extLst>
      <p:ext uri="{BB962C8B-B14F-4D97-AF65-F5344CB8AC3E}">
        <p14:creationId xmlns:p14="http://schemas.microsoft.com/office/powerpoint/2010/main" val="2663347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310B6-817F-C379-73A7-2BC5BB594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Accessing Key-value in dictionary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36B85F31-8FA7-81E2-4B82-7BE0B06C5F33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d = {1: 'Geeks', 'name': 'For', 3: 'Geeks'}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Accessing an element using key</a:t>
            </a:r>
          </a:p>
          <a:p>
            <a:r>
              <a:rPr lang="en-US" dirty="0">
                <a:latin typeface="Abadi" panose="020B0604020104020204" pitchFamily="34" charset="0"/>
              </a:rPr>
              <a:t>print(d['name'])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# Accessing a element using get</a:t>
            </a:r>
          </a:p>
          <a:p>
            <a:r>
              <a:rPr lang="en-US" dirty="0">
                <a:latin typeface="Abadi" panose="020B0604020104020204" pitchFamily="34" charset="0"/>
              </a:rPr>
              <a:t>print(</a:t>
            </a:r>
            <a:r>
              <a:rPr lang="en-US" dirty="0" err="1">
                <a:latin typeface="Abadi" panose="020B0604020104020204" pitchFamily="34" charset="0"/>
              </a:rPr>
              <a:t>d.get</a:t>
            </a:r>
            <a:r>
              <a:rPr lang="en-US" dirty="0">
                <a:latin typeface="Abadi" panose="020B0604020104020204" pitchFamily="34" charset="0"/>
              </a:rPr>
              <a:t>(3))</a:t>
            </a:r>
          </a:p>
        </p:txBody>
      </p:sp>
    </p:spTree>
    <p:extLst>
      <p:ext uri="{BB962C8B-B14F-4D97-AF65-F5344CB8AC3E}">
        <p14:creationId xmlns:p14="http://schemas.microsoft.com/office/powerpoint/2010/main" val="113125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1F29E-AEF4-772B-0FA7-1E9C26398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1188720"/>
          </a:xfrm>
        </p:spPr>
        <p:txBody>
          <a:bodyPr/>
          <a:lstStyle/>
          <a:p>
            <a:r>
              <a:rPr lang="en-US" b="1" dirty="0"/>
              <a:t>Barebones of a python program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4CB160A-2DD7-A2C4-41DE-820AFFBBA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4626" y="1188720"/>
            <a:ext cx="9871710" cy="5196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400457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47BD4-03D6-1F94-0562-EC03164C1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User-defined data types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0D0BDA05-E43B-3D56-A520-85954946AF12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Abadi" panose="020B0604020104020204" pitchFamily="34" charset="0"/>
              </a:rPr>
              <a:t>Classes  </a:t>
            </a:r>
          </a:p>
          <a:p>
            <a:r>
              <a:rPr lang="en-US" sz="3200" dirty="0">
                <a:latin typeface="Abadi" panose="020B0604020104020204" pitchFamily="34" charset="0"/>
              </a:rPr>
              <a:t>Enumerations</a:t>
            </a:r>
          </a:p>
        </p:txBody>
      </p:sp>
    </p:spTree>
    <p:extLst>
      <p:ext uri="{BB962C8B-B14F-4D97-AF65-F5344CB8AC3E}">
        <p14:creationId xmlns:p14="http://schemas.microsoft.com/office/powerpoint/2010/main" val="2294243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1E8C0-5CBA-4359-378F-6B60CD8AE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 Constant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F14FDFED-B388-E307-1358-CDA3A360892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2461260" y="1530032"/>
            <a:ext cx="7269480" cy="474503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1. Mathematical Constant:</a:t>
            </a:r>
          </a:p>
          <a:p>
            <a:pPr marL="457200" lvl="1" indent="0">
              <a:buNone/>
            </a:pPr>
            <a:r>
              <a:rPr lang="it-IT" dirty="0">
                <a:latin typeface="Abadi" panose="020B0604020104020204" pitchFamily="34" charset="0"/>
              </a:rPr>
              <a:t>PI = 3.14159</a:t>
            </a:r>
          </a:p>
          <a:p>
            <a:pPr marL="457200" lvl="1" indent="0">
              <a:buNone/>
            </a:pPr>
            <a:r>
              <a:rPr lang="it-IT" dirty="0">
                <a:latin typeface="Abadi" panose="020B0604020104020204" pitchFamily="34" charset="0"/>
              </a:rPr>
              <a:t>E = 2.71828</a:t>
            </a:r>
          </a:p>
          <a:p>
            <a:pPr marL="457200" lvl="1" indent="0">
              <a:buNone/>
            </a:pPr>
            <a:r>
              <a:rPr lang="it-IT" dirty="0">
                <a:latin typeface="Abadi" panose="020B0604020104020204" pitchFamily="34" charset="0"/>
              </a:rPr>
              <a:t>GRAVITY = 9.8</a:t>
            </a:r>
          </a:p>
          <a:p>
            <a:r>
              <a:rPr lang="en-US" b="1" dirty="0">
                <a:latin typeface="Abadi" panose="020B0604020104020204" pitchFamily="34" charset="0"/>
              </a:rPr>
              <a:t>2. Configuration settings:</a:t>
            </a:r>
          </a:p>
          <a:p>
            <a:pPr marL="457200" lvl="1" indent="0">
              <a:buNone/>
            </a:pPr>
            <a:r>
              <a:rPr lang="en-US" dirty="0">
                <a:latin typeface="Abadi" panose="020B0604020104020204" pitchFamily="34" charset="0"/>
              </a:rPr>
              <a:t>MAX_CONNECTIONS = 1000</a:t>
            </a:r>
          </a:p>
          <a:p>
            <a:pPr marL="457200" lvl="1" indent="0">
              <a:buNone/>
            </a:pPr>
            <a:r>
              <a:rPr lang="en-US" dirty="0">
                <a:latin typeface="Abadi" panose="020B0604020104020204" pitchFamily="34" charset="0"/>
              </a:rPr>
              <a:t>TIMEOUT = 15</a:t>
            </a:r>
          </a:p>
          <a:p>
            <a:r>
              <a:rPr lang="en-US" b="1" dirty="0">
                <a:latin typeface="Abadi" panose="020B0604020104020204" pitchFamily="34" charset="0"/>
              </a:rPr>
              <a:t>3. UI Color Constants:</a:t>
            </a:r>
          </a:p>
          <a:p>
            <a:pPr marL="457200" lvl="1" indent="0">
              <a:buNone/>
            </a:pPr>
            <a:r>
              <a:rPr lang="en-US" b="1" dirty="0">
                <a:latin typeface="Abadi" panose="020B0604020104020204" pitchFamily="34" charset="0"/>
              </a:rPr>
              <a:t>BACKGROUND_COLOR = "#FFFFFF"</a:t>
            </a:r>
          </a:p>
          <a:p>
            <a:pPr marL="457200" lvl="1" indent="0">
              <a:buNone/>
            </a:pPr>
            <a:r>
              <a:rPr lang="en-US" b="1" dirty="0">
                <a:latin typeface="Abadi" panose="020B0604020104020204" pitchFamily="34" charset="0"/>
              </a:rPr>
              <a:t>TEXT_COLOR = "#000000"</a:t>
            </a:r>
          </a:p>
          <a:p>
            <a:pPr marL="457200" lvl="1" indent="0">
              <a:buNone/>
            </a:pPr>
            <a:r>
              <a:rPr lang="en-US" b="1" dirty="0">
                <a:latin typeface="Abadi" panose="020B0604020104020204" pitchFamily="34" charset="0"/>
              </a:rPr>
              <a:t>BUTTON_COLOR = "#FF5733"</a:t>
            </a:r>
          </a:p>
          <a:p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4399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58799-5B68-4241-3436-442F5DD3D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Naming Conventions in Python</a:t>
            </a:r>
            <a:br>
              <a:rPr lang="en-US" b="1" dirty="0"/>
            </a:br>
            <a:r>
              <a:rPr lang="en-US" dirty="0"/>
              <a:t> 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6AB3B32-9750-5B75-78F2-45C42AFA798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712470" y="1097280"/>
            <a:ext cx="10854690" cy="5223510"/>
          </a:xfrm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rgbClr val="273239"/>
                </a:solidFill>
                <a:latin typeface="Nunito" pitchFamily="2" charset="0"/>
              </a:rPr>
              <a:t>Python constant and variable names can include: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Lowercase letters (a-z)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Uppercase letters (A-Z)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Digits (0-9)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Underscores (_)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rgbClr val="273239"/>
                </a:solidFill>
                <a:latin typeface="Nunito" pitchFamily="2" charset="0"/>
              </a:rPr>
              <a:t>Naming rules for constants: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Use </a:t>
            </a:r>
            <a:r>
              <a:rPr lang="en-US" altLang="en-US" b="1" dirty="0">
                <a:solidFill>
                  <a:srgbClr val="273239"/>
                </a:solidFill>
                <a:latin typeface="Nunito" pitchFamily="2" charset="0"/>
              </a:rPr>
              <a:t>UPPERCASE</a:t>
            </a: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 letters for constant names (e.g., </a:t>
            </a:r>
            <a:r>
              <a:rPr lang="en-US" altLang="en-US" dirty="0">
                <a:solidFill>
                  <a:srgbClr val="273239"/>
                </a:solidFill>
                <a:latin typeface="Arial Unicode MS"/>
              </a:rPr>
              <a:t>CONSTANT = 65</a:t>
            </a: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).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Do not start a constant name with a digit.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Only the underscore (_) is allowed as a special character; other characters (e.g., !, #, ^, @, $) are not permitted.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solidFill>
                  <a:srgbClr val="273239"/>
                </a:solidFill>
                <a:latin typeface="Nunito" pitchFamily="2" charset="0"/>
              </a:rPr>
              <a:t>Best practices for naming constants: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Use meaningful and descriptive names (e.g., </a:t>
            </a:r>
            <a:r>
              <a:rPr lang="en-US" altLang="en-US" dirty="0">
                <a:solidFill>
                  <a:srgbClr val="273239"/>
                </a:solidFill>
                <a:latin typeface="Arial Unicode MS"/>
              </a:rPr>
              <a:t>VALUE</a:t>
            </a: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 instead of </a:t>
            </a:r>
            <a:r>
              <a:rPr lang="en-US" altLang="en-US" dirty="0">
                <a:solidFill>
                  <a:srgbClr val="273239"/>
                </a:solidFill>
                <a:latin typeface="Arial Unicode MS"/>
              </a:rPr>
              <a:t>V</a:t>
            </a:r>
            <a:r>
              <a:rPr lang="en-US" altLang="en-US" dirty="0">
                <a:solidFill>
                  <a:srgbClr val="273239"/>
                </a:solidFill>
                <a:latin typeface="Nunito" pitchFamily="2" charset="0"/>
              </a:rPr>
              <a:t>) to make the code clearer and easier to understand.</a:t>
            </a: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Arial" panose="020B0604020202020204" pitchFamily="34" charset="0"/>
            </a:endParaRPr>
          </a:p>
          <a:p>
            <a:endParaRPr lang="en-US" sz="24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63DE6D2-466F-3DDB-BA8D-0266C8F62C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2033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65860"/>
            <a:ext cx="6090613" cy="2103118"/>
          </a:xfrm>
        </p:spPr>
        <p:txBody>
          <a:bodyPr>
            <a:noAutofit/>
          </a:bodyPr>
          <a:lstStyle/>
          <a:p>
            <a:r>
              <a:rPr lang="en-US" dirty="0"/>
              <a:t>Part 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4501111"/>
            <a:ext cx="6090613" cy="1759090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pic>
        <p:nvPicPr>
          <p:cNvPr id="41" name="Picture Placeholder 40" descr="A bird in flight with its mouth open">
            <a:extLst>
              <a:ext uri="{FF2B5EF4-FFF2-40B4-BE49-F238E27FC236}">
                <a16:creationId xmlns:a16="http://schemas.microsoft.com/office/drawing/2014/main" id="{3132F8A9-F8DA-A06E-E1D5-95F961335E7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" r="430"/>
          <a:stretch/>
        </p:blipFill>
        <p:spPr>
          <a:xfrm>
            <a:off x="6924587" y="701734"/>
            <a:ext cx="4442352" cy="5454529"/>
          </a:xfrm>
        </p:spPr>
      </p:pic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71" y="427842"/>
            <a:ext cx="4893375" cy="1355238"/>
          </a:xfrm>
        </p:spPr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75969" y="1871822"/>
            <a:ext cx="4893377" cy="3761964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Python Control Statements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IF...Else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While Loops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For Loops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Match-Case Statement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break statement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continue statement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nested if</a:t>
            </a:r>
          </a:p>
          <a:p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nested loops</a:t>
            </a:r>
          </a:p>
        </p:txBody>
      </p:sp>
      <p:pic>
        <p:nvPicPr>
          <p:cNvPr id="20" name="Picture Placeholder 19" descr="A bird standing under a tree">
            <a:extLst>
              <a:ext uri="{FF2B5EF4-FFF2-40B4-BE49-F238E27FC236}">
                <a16:creationId xmlns:a16="http://schemas.microsoft.com/office/drawing/2014/main" id="{64EB90FD-A225-D6FC-AC76-B47E479EC8F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" b="331"/>
          <a:stretch/>
        </p:blipFill>
        <p:spPr>
          <a:xfrm>
            <a:off x="6510872" y="388928"/>
            <a:ext cx="5312664" cy="5967422"/>
          </a:xfrm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00F58-FD65-B697-BE2E-454C30E6C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badi" panose="020B0604020104020204" pitchFamily="34" charset="0"/>
              </a:rPr>
              <a:t>Control statements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1EE44BB-DA1F-EF99-8327-F7776842972C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If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Match-case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Break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Continue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Nested if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</a:rPr>
              <a:t>Nested loops</a:t>
            </a:r>
          </a:p>
        </p:txBody>
      </p:sp>
    </p:spTree>
    <p:extLst>
      <p:ext uri="{BB962C8B-B14F-4D97-AF65-F5344CB8AC3E}">
        <p14:creationId xmlns:p14="http://schemas.microsoft.com/office/powerpoint/2010/main" val="146619912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BF0B4-4E29-3CD0-3D7C-7EA869C72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statement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4" name="Table Placeholder 3">
            <a:extLst>
              <a:ext uri="{FF2B5EF4-FFF2-40B4-BE49-F238E27FC236}">
                <a16:creationId xmlns:a16="http://schemas.microsoft.com/office/drawing/2014/main" id="{8926EA0A-EBA7-E125-46A9-F56025C43A3B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261632077"/>
              </p:ext>
            </p:extLst>
          </p:nvPr>
        </p:nvGraphicFramePr>
        <p:xfrm>
          <a:off x="821055" y="822960"/>
          <a:ext cx="10549890" cy="6035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4983480">
                  <a:extLst>
                    <a:ext uri="{9D8B030D-6E8A-4147-A177-3AD203B41FA5}">
                      <a16:colId xmlns:a16="http://schemas.microsoft.com/office/drawing/2014/main" val="1147099285"/>
                    </a:ext>
                  </a:extLst>
                </a:gridCol>
                <a:gridCol w="5566410">
                  <a:extLst>
                    <a:ext uri="{9D8B030D-6E8A-4147-A177-3AD203B41FA5}">
                      <a16:colId xmlns:a16="http://schemas.microsoft.com/office/drawing/2014/main" val="25363899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condition</a:t>
                      </a:r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 # Statements to execute if the condition is true</a:t>
                      </a:r>
                      <a:endParaRPr lang="en-US" sz="20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</a:t>
                      </a:r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# Executes this block if the condition is true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else: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b="1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# Executes this block if the condition is false</a:t>
                      </a:r>
                      <a:endParaRPr lang="en-US" sz="20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3511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condition1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# Executes when condition1 is true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condition2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# Executes when condition2 is true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# if Block is end here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# if Block is end here</a:t>
                      </a:r>
                      <a:endParaRPr lang="en-US" sz="20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condition1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# Statements to execute if condition1 is true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condition2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   # Statements to execute if condition2 is true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  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else: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   # Statements to execute if condition2 is false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else: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    # Statements to execute if condition1 is false</a:t>
                      </a:r>
                      <a:endParaRPr lang="en-US" sz="2000" dirty="0">
                        <a:latin typeface="Abadi" panose="020B0604020104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33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   statement </a:t>
                      </a:r>
                    </a:p>
                    <a:p>
                      <a:r>
                        <a:rPr lang="en-US" sz="2000" kern="1200" dirty="0" err="1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elif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(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condition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):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    statement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.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kern="1200" dirty="0">
                          <a:solidFill>
                            <a:schemeClr val="dk1"/>
                          </a:solidFill>
                          <a:effectLst/>
                          <a:latin typeface="Abadi" panose="020B0604020104020204" pitchFamily="34" charset="0"/>
                          <a:ea typeface="+mn-ea"/>
                          <a:cs typeface="+mn-cs"/>
                        </a:rPr>
                        <a:t>else:</a:t>
                      </a:r>
                      <a:r>
                        <a:rPr lang="en-US" sz="2000" dirty="0">
                          <a:latin typeface="Abadi" panose="020B0604020104020204" pitchFamily="34" charset="0"/>
                        </a:rPr>
                        <a:t> 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    statement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Ternary Conditional Statement in Python</a:t>
                      </a:r>
                    </a:p>
                    <a:p>
                      <a:endParaRPr lang="en-US" sz="2000" dirty="0">
                        <a:latin typeface="Abadi" panose="020B0604020104020204" pitchFamily="34" charset="0"/>
                      </a:endParaRP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# Assign a value based on a condition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age = 20</a:t>
                      </a: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s = "Adult" if age &gt;= 18 else "Minor"</a:t>
                      </a:r>
                    </a:p>
                    <a:p>
                      <a:endParaRPr lang="en-US" sz="2000" dirty="0">
                        <a:latin typeface="Abadi" panose="020B0604020104020204" pitchFamily="34" charset="0"/>
                      </a:endParaRPr>
                    </a:p>
                    <a:p>
                      <a:r>
                        <a:rPr lang="en-US" sz="2000" dirty="0">
                          <a:latin typeface="Abadi" panose="020B0604020104020204" pitchFamily="34" charset="0"/>
                        </a:rPr>
                        <a:t>print(s)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5907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2585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2D18D327-0849-9FB9-D55A-03D591334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0"/>
            <a:ext cx="7694612" cy="1705586"/>
          </a:xfrm>
        </p:spPr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65848C-B1CF-5280-CD2F-BCA2ECFF3C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350" r="3055" b="1"/>
          <a:stretch>
            <a:fillRect/>
          </a:stretch>
        </p:blipFill>
        <p:spPr>
          <a:xfrm>
            <a:off x="839788" y="2444085"/>
            <a:ext cx="5157787" cy="3609410"/>
          </a:xfrm>
          <a:prstGeom prst="rect">
            <a:avLst/>
          </a:prstGeom>
          <a:noFill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3A058C-DF81-CBBF-E80F-73F3D537152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178" r="7381" b="3"/>
          <a:stretch>
            <a:fillRect/>
          </a:stretch>
        </p:blipFill>
        <p:spPr>
          <a:xfrm>
            <a:off x="6172200" y="2444085"/>
            <a:ext cx="5183188" cy="360941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169448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69948-B862-7672-C553-40D2BF20C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BDA2F3-E894-428B-F5CD-802E06CF0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862" y="404390"/>
            <a:ext cx="8964276" cy="604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3692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E0A388-899A-02D0-6D24-B703E4E30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690" y="675062"/>
            <a:ext cx="9755069" cy="490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995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9B8B6-0811-A5BE-203B-C6EFC57B9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of python program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64684C7B-D1EE-1868-76D7-7258115688D1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Expressions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Statements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Comments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Function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Blocks and Indentation</a:t>
            </a:r>
          </a:p>
        </p:txBody>
      </p:sp>
    </p:spTree>
    <p:extLst>
      <p:ext uri="{BB962C8B-B14F-4D97-AF65-F5344CB8AC3E}">
        <p14:creationId xmlns:p14="http://schemas.microsoft.com/office/powerpoint/2010/main" val="20760309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098FE-9889-4ACE-1B71-2A66103F3C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Match-case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C5329AC-E717-1AA4-708A-4EDA7B129F70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944622" y="1705586"/>
            <a:ext cx="8811008" cy="4066564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Abadi" panose="020B0604020104020204" pitchFamily="34" charset="0"/>
              </a:rPr>
              <a:t>number = 2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match number:</a:t>
            </a:r>
          </a:p>
          <a:p>
            <a:r>
              <a:rPr lang="en-US" dirty="0">
                <a:latin typeface="Abadi" panose="020B0604020104020204" pitchFamily="34" charset="0"/>
              </a:rPr>
              <a:t>    case 1:</a:t>
            </a:r>
          </a:p>
          <a:p>
            <a:r>
              <a:rPr lang="en-US" dirty="0">
                <a:latin typeface="Abadi" panose="020B0604020104020204" pitchFamily="34" charset="0"/>
              </a:rPr>
              <a:t>        print("One")</a:t>
            </a:r>
          </a:p>
          <a:p>
            <a:r>
              <a:rPr lang="en-US" dirty="0">
                <a:latin typeface="Abadi" panose="020B0604020104020204" pitchFamily="34" charset="0"/>
              </a:rPr>
              <a:t>    case 2 | 3:</a:t>
            </a:r>
          </a:p>
          <a:p>
            <a:r>
              <a:rPr lang="en-US" dirty="0">
                <a:latin typeface="Abadi" panose="020B0604020104020204" pitchFamily="34" charset="0"/>
              </a:rPr>
              <a:t>        print("Two or Three")</a:t>
            </a:r>
          </a:p>
          <a:p>
            <a:r>
              <a:rPr lang="en-US" dirty="0">
                <a:latin typeface="Abadi" panose="020B0604020104020204" pitchFamily="34" charset="0"/>
              </a:rPr>
              <a:t>    case _:</a:t>
            </a:r>
          </a:p>
          <a:p>
            <a:r>
              <a:rPr lang="en-US" dirty="0">
                <a:latin typeface="Abadi" panose="020B0604020104020204" pitchFamily="34" charset="0"/>
              </a:rPr>
              <a:t>        print("Other number")</a:t>
            </a:r>
          </a:p>
        </p:txBody>
      </p:sp>
    </p:spTree>
    <p:extLst>
      <p:ext uri="{BB962C8B-B14F-4D97-AF65-F5344CB8AC3E}">
        <p14:creationId xmlns:p14="http://schemas.microsoft.com/office/powerpoint/2010/main" val="39222424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D8705-C5A0-66E2-7E94-54F5020EA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Ternary operator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E588B2F-ADC0-256E-1067-4228FCC590C3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611630" y="1474470"/>
            <a:ext cx="9909016" cy="4641692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</a:rPr>
              <a:t>Example 1- if - else</a:t>
            </a:r>
          </a:p>
          <a:p>
            <a:r>
              <a:rPr lang="en-US" b="1" dirty="0">
                <a:latin typeface="Abadi" panose="020B0604020104020204" pitchFamily="34" charset="0"/>
              </a:rPr>
              <a:t>n = 5</a:t>
            </a:r>
          </a:p>
          <a:p>
            <a:r>
              <a:rPr lang="en-US" b="1" dirty="0">
                <a:latin typeface="Abadi" panose="020B0604020104020204" pitchFamily="34" charset="0"/>
              </a:rPr>
              <a:t>res = "Even" if n % 2 == 0 else "Odd"</a:t>
            </a:r>
          </a:p>
          <a:p>
            <a:r>
              <a:rPr lang="en-US" b="1" dirty="0">
                <a:latin typeface="Abadi" panose="020B0604020104020204" pitchFamily="34" charset="0"/>
              </a:rPr>
              <a:t>Print(res)</a:t>
            </a:r>
          </a:p>
          <a:p>
            <a:r>
              <a:rPr lang="en-US" b="1" dirty="0">
                <a:latin typeface="Abadi" panose="020B0604020104020204" pitchFamily="34" charset="0"/>
              </a:rPr>
              <a:t>Example 2 – nested if</a:t>
            </a:r>
          </a:p>
          <a:p>
            <a:r>
              <a:rPr lang="en-US" b="1" dirty="0">
                <a:latin typeface="Abadi" panose="020B0604020104020204" pitchFamily="34" charset="0"/>
              </a:rPr>
              <a:t>n = -5</a:t>
            </a:r>
          </a:p>
          <a:p>
            <a:r>
              <a:rPr lang="en-US" b="1" dirty="0">
                <a:latin typeface="Abadi" panose="020B0604020104020204" pitchFamily="34" charset="0"/>
              </a:rPr>
              <a:t>res = "Positive" if n &gt; 0 else "Negative" if n &lt; 0 else "Zero"</a:t>
            </a:r>
          </a:p>
          <a:p>
            <a:r>
              <a:rPr lang="en-US" b="1" dirty="0">
                <a:latin typeface="Abadi" panose="020B0604020104020204" pitchFamily="34" charset="0"/>
              </a:rPr>
              <a:t>print(res)</a:t>
            </a:r>
          </a:p>
        </p:txBody>
      </p:sp>
    </p:spTree>
    <p:extLst>
      <p:ext uri="{BB962C8B-B14F-4D97-AF65-F5344CB8AC3E}">
        <p14:creationId xmlns:p14="http://schemas.microsoft.com/office/powerpoint/2010/main" val="417615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A85FF-50B2-C817-DC54-31EE410AA7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Iteration/loops</a:t>
            </a:r>
          </a:p>
        </p:txBody>
      </p:sp>
    </p:spTree>
    <p:extLst>
      <p:ext uri="{BB962C8B-B14F-4D97-AF65-F5344CB8AC3E}">
        <p14:creationId xmlns:p14="http://schemas.microsoft.com/office/powerpoint/2010/main" val="7810742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D51AC-00FA-C70F-F513-C45E8C6E8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 function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D64770BA-40A6-2E24-16E4-752049BD382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144522" y="1392872"/>
            <a:ext cx="10181814" cy="4527868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The Python</a:t>
            </a:r>
            <a:r>
              <a:rPr lang="en-US" b="1" dirty="0">
                <a:latin typeface="Abadi" panose="020B0604020104020204" pitchFamily="34" charset="0"/>
              </a:rPr>
              <a:t> range() function </a:t>
            </a:r>
            <a:r>
              <a:rPr lang="en-US" dirty="0">
                <a:latin typeface="Abadi" panose="020B0604020104020204" pitchFamily="34" charset="0"/>
              </a:rPr>
              <a:t>returns a sequence of numbers, in a given range. The most common use of it is to iterate sequences on a sequence of numbers using </a:t>
            </a:r>
            <a:r>
              <a:rPr lang="en-US" u="sng" dirty="0">
                <a:latin typeface="Abadi" panose="020B06040201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Python</a:t>
            </a:r>
            <a:r>
              <a:rPr lang="en-US" dirty="0">
                <a:latin typeface="Abadi" panose="020B0604020104020204" pitchFamily="34" charset="0"/>
              </a:rPr>
              <a:t> loops.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for 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 in range(5):</a:t>
            </a:r>
          </a:p>
          <a:p>
            <a:r>
              <a:rPr lang="en-US" dirty="0">
                <a:latin typeface="Abadi" panose="020B0604020104020204" pitchFamily="34" charset="0"/>
              </a:rPr>
              <a:t>    print(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, end=" ")</a:t>
            </a:r>
          </a:p>
          <a:p>
            <a:r>
              <a:rPr lang="en-US" dirty="0">
                <a:latin typeface="Abadi" panose="020B0604020104020204" pitchFamily="34" charset="0"/>
              </a:rPr>
              <a:t>print()</a:t>
            </a:r>
          </a:p>
        </p:txBody>
      </p:sp>
    </p:spTree>
    <p:extLst>
      <p:ext uri="{BB962C8B-B14F-4D97-AF65-F5344CB8AC3E}">
        <p14:creationId xmlns:p14="http://schemas.microsoft.com/office/powerpoint/2010/main" val="281396091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7D025-67CC-7FF7-75C0-B99417F1D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Syntax of Python range() function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2A8443-6A43-D91D-EDF3-0138137E2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664" y="1705586"/>
            <a:ext cx="10460672" cy="441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2837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FAB01-45EB-601A-40DC-134E29D02E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range() function – 3ways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CC30F6F-2524-F471-6377-A56FC639B87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pPr fontAlgn="base"/>
            <a:r>
              <a:rPr lang="en-US" dirty="0">
                <a:latin typeface="Abadi" panose="020B0604020104020204" pitchFamily="34" charset="0"/>
              </a:rPr>
              <a:t>range (stop) takes one argument.</a:t>
            </a:r>
          </a:p>
          <a:p>
            <a:pPr fontAlgn="base"/>
            <a:r>
              <a:rPr lang="en-US" dirty="0">
                <a:latin typeface="Abadi" panose="020B0604020104020204" pitchFamily="34" charset="0"/>
              </a:rPr>
              <a:t>range (start, stop) takes two arguments.</a:t>
            </a:r>
          </a:p>
          <a:p>
            <a:pPr fontAlgn="base"/>
            <a:r>
              <a:rPr lang="en-US" dirty="0">
                <a:latin typeface="Abadi" panose="020B0604020104020204" pitchFamily="34" charset="0"/>
              </a:rPr>
              <a:t>range (start, stop, step) takes three arguments.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153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44645-049D-5E9E-1F92-5ED202C93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range (stop)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A5FA28-3347-2D7E-99CA-3B58FBD005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314" y="1705586"/>
            <a:ext cx="6998176" cy="42456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8A2743-B0AE-7BC5-BB88-68ED00872747}"/>
              </a:ext>
            </a:extLst>
          </p:cNvPr>
          <p:cNvSpPr txBox="1"/>
          <p:nvPr/>
        </p:nvSpPr>
        <p:spPr>
          <a:xfrm>
            <a:off x="7814469" y="2305615"/>
            <a:ext cx="428990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badi" panose="020B0604020104020204" pitchFamily="34" charset="0"/>
              </a:rPr>
              <a:t># printing first 6</a:t>
            </a:r>
          </a:p>
          <a:p>
            <a:r>
              <a:rPr lang="en-US" sz="2800" dirty="0">
                <a:latin typeface="Abadi" panose="020B0604020104020204" pitchFamily="34" charset="0"/>
              </a:rPr>
              <a:t># whole number</a:t>
            </a:r>
          </a:p>
          <a:p>
            <a:r>
              <a:rPr lang="en-US" sz="2800" dirty="0">
                <a:latin typeface="Abadi" panose="020B0604020104020204" pitchFamily="34" charset="0"/>
              </a:rPr>
              <a:t>for </a:t>
            </a:r>
            <a:r>
              <a:rPr lang="en-US" sz="2800" dirty="0" err="1">
                <a:latin typeface="Abadi" panose="020B0604020104020204" pitchFamily="34" charset="0"/>
              </a:rPr>
              <a:t>i</a:t>
            </a:r>
            <a:r>
              <a:rPr lang="en-US" sz="2800" dirty="0">
                <a:latin typeface="Abadi" panose="020B0604020104020204" pitchFamily="34" charset="0"/>
              </a:rPr>
              <a:t> in range(6):</a:t>
            </a:r>
          </a:p>
          <a:p>
            <a:r>
              <a:rPr lang="en-US" sz="2800" dirty="0">
                <a:latin typeface="Abadi" panose="020B0604020104020204" pitchFamily="34" charset="0"/>
              </a:rPr>
              <a:t>    print(</a:t>
            </a:r>
            <a:r>
              <a:rPr lang="en-US" sz="2800" dirty="0" err="1">
                <a:latin typeface="Abadi" panose="020B0604020104020204" pitchFamily="34" charset="0"/>
              </a:rPr>
              <a:t>i</a:t>
            </a:r>
            <a:r>
              <a:rPr lang="en-US" sz="2800" dirty="0">
                <a:latin typeface="Abadi" panose="020B0604020104020204" pitchFamily="34" charset="0"/>
              </a:rPr>
              <a:t>, end=" ")</a:t>
            </a:r>
          </a:p>
          <a:p>
            <a:r>
              <a:rPr lang="en-US" sz="2800" dirty="0">
                <a:latin typeface="Abadi" panose="020B0604020104020204" pitchFamily="34" charset="0"/>
              </a:rPr>
              <a:t>print()</a:t>
            </a:r>
          </a:p>
        </p:txBody>
      </p:sp>
    </p:spTree>
    <p:extLst>
      <p:ext uri="{BB962C8B-B14F-4D97-AF65-F5344CB8AC3E}">
        <p14:creationId xmlns:p14="http://schemas.microsoft.com/office/powerpoint/2010/main" val="152371949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0D4FC-5399-39AF-F434-42887D769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 range (start, stop)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ADE6E-13B0-47DC-9023-9B485FE0B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29" y="1878977"/>
            <a:ext cx="6794771" cy="35750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FE798A1-4E98-ADDD-191B-A14A2E98DE4C}"/>
              </a:ext>
            </a:extLst>
          </p:cNvPr>
          <p:cNvSpPr txBox="1"/>
          <p:nvPr/>
        </p:nvSpPr>
        <p:spPr>
          <a:xfrm>
            <a:off x="7266623" y="2487170"/>
            <a:ext cx="442626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# printing a natural</a:t>
            </a:r>
          </a:p>
          <a:p>
            <a:r>
              <a:rPr lang="en-US" sz="2400" dirty="0">
                <a:latin typeface="Abadi" panose="020B0604020104020204" pitchFamily="34" charset="0"/>
              </a:rPr>
              <a:t># number from 5 to 20</a:t>
            </a:r>
          </a:p>
          <a:p>
            <a:r>
              <a:rPr lang="en-US" sz="2400" dirty="0">
                <a:latin typeface="Abadi" panose="020B0604020104020204" pitchFamily="34" charset="0"/>
              </a:rPr>
              <a:t>for 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 in range(5, 20):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, end=" ")</a:t>
            </a:r>
          </a:p>
        </p:txBody>
      </p:sp>
    </p:spTree>
    <p:extLst>
      <p:ext uri="{BB962C8B-B14F-4D97-AF65-F5344CB8AC3E}">
        <p14:creationId xmlns:p14="http://schemas.microsoft.com/office/powerpoint/2010/main" val="11056201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1770D-7D4E-A821-D8A9-06141CD0B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 range (start, stop, step)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7A95AA-D3C9-65A1-2933-E47067335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305" y="1531620"/>
            <a:ext cx="7602526" cy="44504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F21A3C-E81C-5D77-3102-2D458878956E}"/>
              </a:ext>
            </a:extLst>
          </p:cNvPr>
          <p:cNvSpPr txBox="1"/>
          <p:nvPr/>
        </p:nvSpPr>
        <p:spPr>
          <a:xfrm>
            <a:off x="8101013" y="2590145"/>
            <a:ext cx="34204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for 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 in range(0, 10, 2):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, end=" ")</a:t>
            </a:r>
          </a:p>
          <a:p>
            <a:r>
              <a:rPr lang="en-US" sz="2400" dirty="0">
                <a:latin typeface="Abadi" panose="020B0604020104020204" pitchFamily="34" charset="0"/>
              </a:rPr>
              <a:t>print()</a:t>
            </a:r>
          </a:p>
        </p:txBody>
      </p:sp>
    </p:spTree>
    <p:extLst>
      <p:ext uri="{BB962C8B-B14F-4D97-AF65-F5344CB8AC3E}">
        <p14:creationId xmlns:p14="http://schemas.microsoft.com/office/powerpoint/2010/main" val="82789610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44851-EADD-87F4-319A-B75904745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Python range() using Negative Step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CE485E0C-C8ED-7958-2AB2-B80F85232A0F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# incremented by -2</a:t>
            </a:r>
          </a:p>
          <a:p>
            <a:r>
              <a:rPr lang="en-US" dirty="0">
                <a:latin typeface="Abadi" panose="020B0604020104020204" pitchFamily="34" charset="0"/>
              </a:rPr>
              <a:t>for 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 in range(25, 2, -2):</a:t>
            </a:r>
          </a:p>
          <a:p>
            <a:r>
              <a:rPr lang="en-US" dirty="0">
                <a:latin typeface="Abadi" panose="020B0604020104020204" pitchFamily="34" charset="0"/>
              </a:rPr>
              <a:t>    print(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, end=" ")</a:t>
            </a:r>
          </a:p>
          <a:p>
            <a:r>
              <a:rPr lang="en-US" dirty="0">
                <a:latin typeface="Abadi" panose="020B0604020104020204" pitchFamily="34" charset="0"/>
              </a:rPr>
              <a:t>print()</a:t>
            </a:r>
          </a:p>
        </p:txBody>
      </p:sp>
    </p:spTree>
    <p:extLst>
      <p:ext uri="{BB962C8B-B14F-4D97-AF65-F5344CB8AC3E}">
        <p14:creationId xmlns:p14="http://schemas.microsoft.com/office/powerpoint/2010/main" val="247252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EA0305E-69F8-F593-D555-D5BF60D59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88620"/>
            <a:ext cx="10344149" cy="574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8659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6E728-2B95-79DD-189F-8EA7229A3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range() function with List in Python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4286C0F-3B9E-22CA-1B54-2557E8668AB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fruits = ["apple", "banana", "cherry", "date"]</a:t>
            </a:r>
          </a:p>
          <a:p>
            <a:endParaRPr lang="en-US" dirty="0">
              <a:latin typeface="Abadi" panose="020B0604020104020204" pitchFamily="34" charset="0"/>
            </a:endParaRPr>
          </a:p>
          <a:p>
            <a:r>
              <a:rPr lang="en-US" dirty="0">
                <a:latin typeface="Abadi" panose="020B0604020104020204" pitchFamily="34" charset="0"/>
              </a:rPr>
              <a:t>for 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 in range(</a:t>
            </a:r>
            <a:r>
              <a:rPr lang="en-US" dirty="0" err="1">
                <a:latin typeface="Abadi" panose="020B0604020104020204" pitchFamily="34" charset="0"/>
              </a:rPr>
              <a:t>len</a:t>
            </a:r>
            <a:r>
              <a:rPr lang="en-US" dirty="0">
                <a:latin typeface="Abadi" panose="020B0604020104020204" pitchFamily="34" charset="0"/>
              </a:rPr>
              <a:t>(fruits)):</a:t>
            </a:r>
          </a:p>
          <a:p>
            <a:r>
              <a:rPr lang="en-US" dirty="0">
                <a:latin typeface="Abadi" panose="020B0604020104020204" pitchFamily="34" charset="0"/>
              </a:rPr>
              <a:t>    print(fruits[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])</a:t>
            </a:r>
          </a:p>
        </p:txBody>
      </p:sp>
    </p:spTree>
    <p:extLst>
      <p:ext uri="{BB962C8B-B14F-4D97-AF65-F5344CB8AC3E}">
        <p14:creationId xmlns:p14="http://schemas.microsoft.com/office/powerpoint/2010/main" val="31525472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E2DC6-46D9-5C96-9CA3-4FF95E124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– for loop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363379-9429-3A6A-47FB-A2F1003DD6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157"/>
          <a:stretch>
            <a:fillRect/>
          </a:stretch>
        </p:blipFill>
        <p:spPr>
          <a:xfrm>
            <a:off x="106989" y="2697481"/>
            <a:ext cx="7368231" cy="27889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704B6F-810F-7FF9-FD1C-0FB07ECC0A79}"/>
              </a:ext>
            </a:extLst>
          </p:cNvPr>
          <p:cNvSpPr txBox="1"/>
          <p:nvPr/>
        </p:nvSpPr>
        <p:spPr>
          <a:xfrm>
            <a:off x="2118668" y="1238615"/>
            <a:ext cx="73682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273239"/>
                </a:solidFill>
                <a:effectLst/>
                <a:latin typeface="Nunito" pitchFamily="2" charset="0"/>
              </a:rPr>
              <a:t>for </a:t>
            </a:r>
            <a:r>
              <a:rPr lang="en-US" sz="3200" b="0" i="1" dirty="0" err="1">
                <a:solidFill>
                  <a:srgbClr val="273239"/>
                </a:solidFill>
                <a:effectLst/>
                <a:latin typeface="Nunito" pitchFamily="2" charset="0"/>
              </a:rPr>
              <a:t>iterator_var</a:t>
            </a:r>
            <a:r>
              <a:rPr lang="en-US" sz="3200" b="0" i="1" dirty="0">
                <a:solidFill>
                  <a:srgbClr val="273239"/>
                </a:solidFill>
                <a:effectLst/>
                <a:latin typeface="Nunito" pitchFamily="2" charset="0"/>
              </a:rPr>
              <a:t> in sequence:</a:t>
            </a:r>
            <a:br>
              <a:rPr lang="en-US" sz="3200" dirty="0"/>
            </a:br>
            <a:r>
              <a:rPr lang="en-US" sz="3200" b="0" i="1" dirty="0">
                <a:solidFill>
                  <a:srgbClr val="273239"/>
                </a:solidFill>
                <a:effectLst/>
                <a:latin typeface="Nunito" pitchFamily="2" charset="0"/>
              </a:rPr>
              <a:t>statements(s)</a:t>
            </a: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5B2A68-1ED0-098C-0156-9F7D3653A325}"/>
              </a:ext>
            </a:extLst>
          </p:cNvPr>
          <p:cNvSpPr txBox="1"/>
          <p:nvPr/>
        </p:nvSpPr>
        <p:spPr>
          <a:xfrm>
            <a:off x="8158163" y="3092783"/>
            <a:ext cx="36718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Abadi" panose="020B0604020104020204" pitchFamily="34" charset="0"/>
              </a:rPr>
              <a:t>n = 4</a:t>
            </a:r>
          </a:p>
          <a:p>
            <a:r>
              <a:rPr lang="en-US" sz="3200" dirty="0">
                <a:latin typeface="Abadi" panose="020B0604020104020204" pitchFamily="34" charset="0"/>
              </a:rPr>
              <a:t>for </a:t>
            </a:r>
            <a:r>
              <a:rPr lang="en-US" sz="3200" dirty="0" err="1">
                <a:latin typeface="Abadi" panose="020B0604020104020204" pitchFamily="34" charset="0"/>
              </a:rPr>
              <a:t>i</a:t>
            </a:r>
            <a:r>
              <a:rPr lang="en-US" sz="3200" dirty="0">
                <a:latin typeface="Abadi" panose="020B0604020104020204" pitchFamily="34" charset="0"/>
              </a:rPr>
              <a:t> in range(0, n):</a:t>
            </a:r>
          </a:p>
          <a:p>
            <a:r>
              <a:rPr lang="en-US" sz="3200" dirty="0">
                <a:latin typeface="Abadi" panose="020B0604020104020204" pitchFamily="34" charset="0"/>
              </a:rPr>
              <a:t>    print(</a:t>
            </a:r>
            <a:r>
              <a:rPr lang="en-US" sz="3200" dirty="0" err="1">
                <a:latin typeface="Abadi" panose="020B0604020104020204" pitchFamily="34" charset="0"/>
              </a:rPr>
              <a:t>i</a:t>
            </a:r>
            <a:r>
              <a:rPr lang="en-US" sz="3200" dirty="0">
                <a:latin typeface="Abadi" panose="020B0604020104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260050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BCBF9-8FDA-B152-4BAA-5BA23906A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64" y="0"/>
            <a:ext cx="10460672" cy="1268730"/>
          </a:xfrm>
        </p:spPr>
        <p:txBody>
          <a:bodyPr/>
          <a:lstStyle/>
          <a:p>
            <a:r>
              <a:rPr lang="en-US" dirty="0"/>
              <a:t>Iterating Over List, Tuple, String and Dictionary Using for Loops in Python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810153FA-1915-C8A1-85CC-B15E6BFEF721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71500" y="1600200"/>
            <a:ext cx="5612130" cy="4013042"/>
          </a:xfrm>
        </p:spPr>
        <p:txBody>
          <a:bodyPr>
            <a:no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li = ["geeks", "for", "geeks"]</a:t>
            </a:r>
          </a:p>
          <a:p>
            <a:r>
              <a:rPr lang="en-US" dirty="0">
                <a:latin typeface="Abadi" panose="020B0604020104020204" pitchFamily="34" charset="0"/>
              </a:rPr>
              <a:t>for 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 in li:</a:t>
            </a:r>
          </a:p>
          <a:p>
            <a:r>
              <a:rPr lang="en-US" dirty="0">
                <a:latin typeface="Abadi" panose="020B0604020104020204" pitchFamily="34" charset="0"/>
              </a:rPr>
              <a:t>    print(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)</a:t>
            </a:r>
          </a:p>
          <a:p>
            <a:r>
              <a:rPr lang="en-US" dirty="0">
                <a:latin typeface="Abadi" panose="020B0604020104020204" pitchFamily="34" charset="0"/>
              </a:rPr>
              <a:t>    </a:t>
            </a:r>
          </a:p>
          <a:p>
            <a:r>
              <a:rPr lang="en-US" dirty="0">
                <a:latin typeface="Abadi" panose="020B0604020104020204" pitchFamily="34" charset="0"/>
              </a:rPr>
              <a:t>tup = ("geeks", "for", "geeks")</a:t>
            </a:r>
          </a:p>
          <a:p>
            <a:r>
              <a:rPr lang="en-US" dirty="0">
                <a:latin typeface="Abadi" panose="020B0604020104020204" pitchFamily="34" charset="0"/>
              </a:rPr>
              <a:t>for 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 in tup:</a:t>
            </a:r>
          </a:p>
          <a:p>
            <a:r>
              <a:rPr lang="en-US" dirty="0">
                <a:latin typeface="Abadi" panose="020B0604020104020204" pitchFamily="34" charset="0"/>
              </a:rPr>
              <a:t>    print(</a:t>
            </a:r>
            <a:r>
              <a:rPr lang="en-US" dirty="0" err="1">
                <a:latin typeface="Abadi" panose="020B0604020104020204" pitchFamily="34" charset="0"/>
              </a:rPr>
              <a:t>i</a:t>
            </a:r>
            <a:r>
              <a:rPr lang="en-US" dirty="0">
                <a:latin typeface="Abadi" panose="020B0604020104020204" pitchFamily="34" charset="0"/>
              </a:rPr>
              <a:t>)</a:t>
            </a:r>
          </a:p>
          <a:p>
            <a:r>
              <a:rPr lang="en-US" dirty="0">
                <a:latin typeface="Abadi" panose="020B0604020104020204" pitchFamily="34" charset="0"/>
              </a:rPr>
              <a:t>    </a:t>
            </a:r>
          </a:p>
          <a:p>
            <a:endParaRPr lang="en-US" dirty="0">
              <a:latin typeface="Abadi" panose="020B06040201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007756-BE28-611C-0E04-C9306F887F48}"/>
              </a:ext>
            </a:extLst>
          </p:cNvPr>
          <p:cNvSpPr txBox="1"/>
          <p:nvPr/>
        </p:nvSpPr>
        <p:spPr>
          <a:xfrm>
            <a:off x="6096000" y="1482149"/>
            <a:ext cx="571118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badi" panose="020B0604020104020204" pitchFamily="34" charset="0"/>
              </a:rPr>
              <a:t>s = "Geeks"</a:t>
            </a:r>
          </a:p>
          <a:p>
            <a:r>
              <a:rPr lang="en-US" sz="2400" dirty="0">
                <a:latin typeface="Abadi" panose="020B0604020104020204" pitchFamily="34" charset="0"/>
              </a:rPr>
              <a:t>for 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 in s: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)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</a:t>
            </a:r>
          </a:p>
          <a:p>
            <a:r>
              <a:rPr lang="en-US" sz="2400" dirty="0">
                <a:latin typeface="Abadi" panose="020B0604020104020204" pitchFamily="34" charset="0"/>
              </a:rPr>
              <a:t>d = </a:t>
            </a:r>
            <a:r>
              <a:rPr lang="en-US" sz="2400" dirty="0" err="1">
                <a:latin typeface="Abadi" panose="020B0604020104020204" pitchFamily="34" charset="0"/>
              </a:rPr>
              <a:t>dict</a:t>
            </a:r>
            <a:r>
              <a:rPr lang="en-US" sz="2400" dirty="0">
                <a:latin typeface="Abadi" panose="020B0604020104020204" pitchFamily="34" charset="0"/>
              </a:rPr>
              <a:t>({'x':123, 'y':354})</a:t>
            </a:r>
          </a:p>
          <a:p>
            <a:r>
              <a:rPr lang="en-US" sz="2400" dirty="0">
                <a:latin typeface="Abadi" panose="020B0604020104020204" pitchFamily="34" charset="0"/>
              </a:rPr>
              <a:t>for 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 in d: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print("%s  %d" % (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, d[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]))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</a:t>
            </a:r>
          </a:p>
          <a:p>
            <a:r>
              <a:rPr lang="en-US" sz="2400" dirty="0">
                <a:latin typeface="Abadi" panose="020B0604020104020204" pitchFamily="34" charset="0"/>
              </a:rPr>
              <a:t>set1 = {1, 2, 3, 4, 5, 6}</a:t>
            </a:r>
          </a:p>
          <a:p>
            <a:r>
              <a:rPr lang="en-US" sz="2400" dirty="0">
                <a:latin typeface="Abadi" panose="020B0604020104020204" pitchFamily="34" charset="0"/>
              </a:rPr>
              <a:t>for 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 in set1: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</a:t>
            </a:r>
            <a:r>
              <a:rPr lang="en-US" sz="2400" dirty="0" err="1">
                <a:latin typeface="Abadi" panose="020B0604020104020204" pitchFamily="34" charset="0"/>
              </a:rPr>
              <a:t>i</a:t>
            </a:r>
            <a:r>
              <a:rPr lang="en-US" sz="2400" dirty="0">
                <a:latin typeface="Abadi" panose="020B0604020104020204" pitchFamily="34" charset="0"/>
              </a:rPr>
              <a:t>),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3204178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1E4B7-9D15-318A-F19A-869D96AA7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Iterating by the Index of Sequences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15786540-0478-9EC5-E153-DDEB797F7676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807462" y="1815782"/>
            <a:ext cx="7981952" cy="3740310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li = ["geeks", "for", "geeks"]</a:t>
            </a:r>
          </a:p>
          <a:p>
            <a:r>
              <a:rPr lang="en-US" dirty="0">
                <a:latin typeface="Abadi" panose="020B0604020104020204" pitchFamily="34" charset="0"/>
              </a:rPr>
              <a:t>for index in range(</a:t>
            </a:r>
            <a:r>
              <a:rPr lang="en-US" dirty="0" err="1">
                <a:latin typeface="Abadi" panose="020B0604020104020204" pitchFamily="34" charset="0"/>
              </a:rPr>
              <a:t>len</a:t>
            </a:r>
            <a:r>
              <a:rPr lang="en-US" dirty="0">
                <a:latin typeface="Abadi" panose="020B0604020104020204" pitchFamily="34" charset="0"/>
              </a:rPr>
              <a:t>(li)):</a:t>
            </a:r>
          </a:p>
          <a:p>
            <a:r>
              <a:rPr lang="en-US" dirty="0">
                <a:latin typeface="Abadi" panose="020B0604020104020204" pitchFamily="34" charset="0"/>
              </a:rPr>
              <a:t>    print(li[index])</a:t>
            </a:r>
          </a:p>
        </p:txBody>
      </p:sp>
    </p:spTree>
    <p:extLst>
      <p:ext uri="{BB962C8B-B14F-4D97-AF65-F5344CB8AC3E}">
        <p14:creationId xmlns:p14="http://schemas.microsoft.com/office/powerpoint/2010/main" val="30969311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23242-947C-FBA9-89D3-3F44ADEF3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else Statement with for Loop in Python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8E05EE1E-BFD1-5A54-8A29-C9EA0D033667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li = ["geeks", "for", "geeks"]</a:t>
            </a:r>
          </a:p>
          <a:p>
            <a:r>
              <a:rPr lang="en-US" dirty="0">
                <a:latin typeface="Abadi" panose="020B0604020104020204" pitchFamily="34" charset="0"/>
              </a:rPr>
              <a:t>for index in range(</a:t>
            </a:r>
            <a:r>
              <a:rPr lang="en-US" dirty="0" err="1">
                <a:latin typeface="Abadi" panose="020B0604020104020204" pitchFamily="34" charset="0"/>
              </a:rPr>
              <a:t>len</a:t>
            </a:r>
            <a:r>
              <a:rPr lang="en-US" dirty="0">
                <a:latin typeface="Abadi" panose="020B0604020104020204" pitchFamily="34" charset="0"/>
              </a:rPr>
              <a:t>(li)):</a:t>
            </a:r>
          </a:p>
          <a:p>
            <a:r>
              <a:rPr lang="en-US" dirty="0">
                <a:latin typeface="Abadi" panose="020B0604020104020204" pitchFamily="34" charset="0"/>
              </a:rPr>
              <a:t>    print(li[index])</a:t>
            </a:r>
          </a:p>
          <a:p>
            <a:r>
              <a:rPr lang="en-US" dirty="0">
                <a:latin typeface="Abadi" panose="020B0604020104020204" pitchFamily="34" charset="0"/>
              </a:rPr>
              <a:t>else:</a:t>
            </a:r>
          </a:p>
          <a:p>
            <a:r>
              <a:rPr lang="en-US" dirty="0">
                <a:latin typeface="Abadi" panose="020B0604020104020204" pitchFamily="34" charset="0"/>
              </a:rPr>
              <a:t>    print("Inside Else Block")</a:t>
            </a:r>
          </a:p>
        </p:txBody>
      </p:sp>
    </p:spTree>
    <p:extLst>
      <p:ext uri="{BB962C8B-B14F-4D97-AF65-F5344CB8AC3E}">
        <p14:creationId xmlns:p14="http://schemas.microsoft.com/office/powerpoint/2010/main" val="25448160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0604C-41FC-9DEC-4F1D-EDA2C90A0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While Loop in Python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651943-DFCE-E81B-6334-B1495FF94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07" y="1624669"/>
            <a:ext cx="7656291" cy="37360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2A73F4-26A9-0061-410D-0DF24CA92062}"/>
              </a:ext>
            </a:extLst>
          </p:cNvPr>
          <p:cNvSpPr txBox="1"/>
          <p:nvPr/>
        </p:nvSpPr>
        <p:spPr>
          <a:xfrm>
            <a:off x="8277384" y="2228671"/>
            <a:ext cx="3680909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latin typeface="Abadi" panose="020B0604020104020204" pitchFamily="34" charset="0"/>
              </a:rPr>
              <a:t>cnt</a:t>
            </a:r>
            <a:r>
              <a:rPr lang="en-US" sz="2800" dirty="0">
                <a:latin typeface="Abadi" panose="020B0604020104020204" pitchFamily="34" charset="0"/>
              </a:rPr>
              <a:t> = 0</a:t>
            </a:r>
          </a:p>
          <a:p>
            <a:r>
              <a:rPr lang="en-US" sz="2800" dirty="0">
                <a:latin typeface="Abadi" panose="020B0604020104020204" pitchFamily="34" charset="0"/>
              </a:rPr>
              <a:t>while (</a:t>
            </a:r>
            <a:r>
              <a:rPr lang="en-US" sz="2800" dirty="0" err="1">
                <a:latin typeface="Abadi" panose="020B0604020104020204" pitchFamily="34" charset="0"/>
              </a:rPr>
              <a:t>cnt</a:t>
            </a:r>
            <a:r>
              <a:rPr lang="en-US" sz="2800" dirty="0">
                <a:latin typeface="Abadi" panose="020B0604020104020204" pitchFamily="34" charset="0"/>
              </a:rPr>
              <a:t> &lt; 3):</a:t>
            </a:r>
          </a:p>
          <a:p>
            <a:r>
              <a:rPr lang="en-US" sz="2800" dirty="0">
                <a:latin typeface="Abadi" panose="020B0604020104020204" pitchFamily="34" charset="0"/>
              </a:rPr>
              <a:t>    </a:t>
            </a:r>
            <a:r>
              <a:rPr lang="en-US" sz="2800" dirty="0" err="1">
                <a:latin typeface="Abadi" panose="020B0604020104020204" pitchFamily="34" charset="0"/>
              </a:rPr>
              <a:t>cnt</a:t>
            </a:r>
            <a:r>
              <a:rPr lang="en-US" sz="2800" dirty="0">
                <a:latin typeface="Abadi" panose="020B0604020104020204" pitchFamily="34" charset="0"/>
              </a:rPr>
              <a:t> = </a:t>
            </a:r>
            <a:r>
              <a:rPr lang="en-US" sz="2800" dirty="0" err="1">
                <a:latin typeface="Abadi" panose="020B0604020104020204" pitchFamily="34" charset="0"/>
              </a:rPr>
              <a:t>cnt</a:t>
            </a:r>
            <a:r>
              <a:rPr lang="en-US" sz="2800" dirty="0">
                <a:latin typeface="Abadi" panose="020B0604020104020204" pitchFamily="34" charset="0"/>
              </a:rPr>
              <a:t> + 1</a:t>
            </a:r>
          </a:p>
          <a:p>
            <a:r>
              <a:rPr lang="en-US" sz="2800" dirty="0">
                <a:latin typeface="Abadi" panose="020B0604020104020204" pitchFamily="34" charset="0"/>
              </a:rPr>
              <a:t>    print("Hello Geek")</a:t>
            </a:r>
          </a:p>
        </p:txBody>
      </p:sp>
    </p:spTree>
    <p:extLst>
      <p:ext uri="{BB962C8B-B14F-4D97-AF65-F5344CB8AC3E}">
        <p14:creationId xmlns:p14="http://schemas.microsoft.com/office/powerpoint/2010/main" val="23471995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5BE8F-3CF3-8D1B-927C-BAA6141A9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Using else statement with While Loop in Python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E5B629-AD22-66E0-3FD5-4671800D4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780"/>
            <a:ext cx="7912844" cy="25404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25A7CC-0040-035D-1CA9-761440ED95C9}"/>
              </a:ext>
            </a:extLst>
          </p:cNvPr>
          <p:cNvSpPr txBox="1"/>
          <p:nvPr/>
        </p:nvSpPr>
        <p:spPr>
          <a:xfrm>
            <a:off x="8035290" y="2158780"/>
            <a:ext cx="374904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>
                <a:latin typeface="Abadi" panose="020B0604020104020204" pitchFamily="34" charset="0"/>
              </a:rPr>
              <a:t>cnt</a:t>
            </a:r>
            <a:r>
              <a:rPr lang="en-US" sz="2400" dirty="0">
                <a:latin typeface="Abadi" panose="020B0604020104020204" pitchFamily="34" charset="0"/>
              </a:rPr>
              <a:t> = 0</a:t>
            </a:r>
          </a:p>
          <a:p>
            <a:r>
              <a:rPr lang="en-US" sz="2400" dirty="0">
                <a:latin typeface="Abadi" panose="020B0604020104020204" pitchFamily="34" charset="0"/>
              </a:rPr>
              <a:t>while (</a:t>
            </a:r>
            <a:r>
              <a:rPr lang="en-US" sz="2400" dirty="0" err="1">
                <a:latin typeface="Abadi" panose="020B0604020104020204" pitchFamily="34" charset="0"/>
              </a:rPr>
              <a:t>cnt</a:t>
            </a:r>
            <a:r>
              <a:rPr lang="en-US" sz="2400" dirty="0">
                <a:latin typeface="Abadi" panose="020B0604020104020204" pitchFamily="34" charset="0"/>
              </a:rPr>
              <a:t> &lt; 3):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</a:t>
            </a:r>
            <a:r>
              <a:rPr lang="en-US" sz="2400" dirty="0" err="1">
                <a:latin typeface="Abadi" panose="020B0604020104020204" pitchFamily="34" charset="0"/>
              </a:rPr>
              <a:t>cnt</a:t>
            </a:r>
            <a:r>
              <a:rPr lang="en-US" sz="2400" dirty="0">
                <a:latin typeface="Abadi" panose="020B0604020104020204" pitchFamily="34" charset="0"/>
              </a:rPr>
              <a:t> = </a:t>
            </a:r>
            <a:r>
              <a:rPr lang="en-US" sz="2400" dirty="0" err="1">
                <a:latin typeface="Abadi" panose="020B0604020104020204" pitchFamily="34" charset="0"/>
              </a:rPr>
              <a:t>cnt</a:t>
            </a:r>
            <a:r>
              <a:rPr lang="en-US" sz="2400" dirty="0">
                <a:latin typeface="Abadi" panose="020B0604020104020204" pitchFamily="34" charset="0"/>
              </a:rPr>
              <a:t> + 1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print("Hello Geek")</a:t>
            </a:r>
          </a:p>
          <a:p>
            <a:r>
              <a:rPr lang="en-US" sz="2400" dirty="0">
                <a:latin typeface="Abadi" panose="020B0604020104020204" pitchFamily="34" charset="0"/>
              </a:rPr>
              <a:t>else:</a:t>
            </a:r>
          </a:p>
          <a:p>
            <a:r>
              <a:rPr lang="en-US" sz="2400" dirty="0">
                <a:latin typeface="Abadi" panose="020B0604020104020204" pitchFamily="34" charset="0"/>
              </a:rPr>
              <a:t>    print("In Else Block")</a:t>
            </a:r>
          </a:p>
        </p:txBody>
      </p:sp>
    </p:spTree>
    <p:extLst>
      <p:ext uri="{BB962C8B-B14F-4D97-AF65-F5344CB8AC3E}">
        <p14:creationId xmlns:p14="http://schemas.microsoft.com/office/powerpoint/2010/main" val="22599504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DD6E7-83AD-5AD5-551F-51FFF458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Infinite While Loop in Python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2F7BC7FE-157F-8700-E8E3-8593C74D74D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while (True):</a:t>
            </a:r>
          </a:p>
          <a:p>
            <a:r>
              <a:rPr lang="en-US" dirty="0">
                <a:latin typeface="Abadi" panose="020B0604020104020204" pitchFamily="34" charset="0"/>
              </a:rPr>
              <a:t>    print("Hello Geek")</a:t>
            </a:r>
          </a:p>
        </p:txBody>
      </p:sp>
    </p:spTree>
    <p:extLst>
      <p:ext uri="{BB962C8B-B14F-4D97-AF65-F5344CB8AC3E}">
        <p14:creationId xmlns:p14="http://schemas.microsoft.com/office/powerpoint/2010/main" val="220526291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76FB2-D7B5-4596-6D8B-6288F78B3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Nested Loops in Python</a:t>
            </a:r>
            <a:br>
              <a:rPr lang="en-US" b="1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1A5EDF-88EF-96E2-F1E6-E9D38FE49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254" y="1096180"/>
            <a:ext cx="5461582" cy="27557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B71A46-50DF-2047-DAD3-7E7552952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2012" y="1347497"/>
            <a:ext cx="5544324" cy="4163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CBA7D9C-5455-F1DD-88CF-61E8BBE6D0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20" y="4018516"/>
            <a:ext cx="4761230" cy="225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194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D2778-3B23-EEF8-318C-C041EC292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Loop Control Statements</a:t>
            </a:r>
            <a:br>
              <a:rPr lang="en-US" b="1" dirty="0"/>
            </a:br>
            <a:r>
              <a:rPr lang="en-US" b="1" dirty="0"/>
              <a:t>Continue and Break Statement</a:t>
            </a: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F567204F-BD63-C3D9-DBA0-514B088ED281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84402" y="2090102"/>
            <a:ext cx="5404868" cy="2779078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for letter in '</a:t>
            </a:r>
            <a:r>
              <a:rPr lang="en-US" dirty="0" err="1">
                <a:latin typeface="Abadi" panose="020B0604020104020204" pitchFamily="34" charset="0"/>
              </a:rPr>
              <a:t>geeksforgeeks</a:t>
            </a:r>
            <a:r>
              <a:rPr lang="en-US" dirty="0">
                <a:latin typeface="Abadi" panose="020B0604020104020204" pitchFamily="34" charset="0"/>
              </a:rPr>
              <a:t>':</a:t>
            </a:r>
          </a:p>
          <a:p>
            <a:r>
              <a:rPr lang="en-US" dirty="0">
                <a:latin typeface="Abadi" panose="020B0604020104020204" pitchFamily="34" charset="0"/>
              </a:rPr>
              <a:t>    if letter == 'e' or letter == 's':</a:t>
            </a:r>
          </a:p>
          <a:p>
            <a:r>
              <a:rPr lang="en-US" dirty="0">
                <a:latin typeface="Abadi" panose="020B0604020104020204" pitchFamily="34" charset="0"/>
              </a:rPr>
              <a:t>        continue</a:t>
            </a:r>
          </a:p>
          <a:p>
            <a:r>
              <a:rPr lang="en-US" dirty="0">
                <a:latin typeface="Abadi" panose="020B0604020104020204" pitchFamily="34" charset="0"/>
              </a:rPr>
              <a:t>    print('Current Letter :', letter)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77354-BCED-C51A-228A-2DD021BC3B77}"/>
              </a:ext>
            </a:extLst>
          </p:cNvPr>
          <p:cNvSpPr txBox="1"/>
          <p:nvPr/>
        </p:nvSpPr>
        <p:spPr>
          <a:xfrm>
            <a:off x="5909694" y="2250122"/>
            <a:ext cx="609790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badi" panose="020B0604020104020204" pitchFamily="34" charset="0"/>
              </a:rPr>
              <a:t>for letter in '</a:t>
            </a:r>
            <a:r>
              <a:rPr lang="en-US" sz="2800" dirty="0" err="1">
                <a:latin typeface="Abadi" panose="020B0604020104020204" pitchFamily="34" charset="0"/>
              </a:rPr>
              <a:t>geeksforgeeks</a:t>
            </a:r>
            <a:r>
              <a:rPr lang="en-US" sz="2800" dirty="0">
                <a:latin typeface="Abadi" panose="020B0604020104020204" pitchFamily="34" charset="0"/>
              </a:rPr>
              <a:t>':</a:t>
            </a:r>
          </a:p>
          <a:p>
            <a:r>
              <a:rPr lang="en-US" sz="2800" dirty="0">
                <a:latin typeface="Abadi" panose="020B0604020104020204" pitchFamily="34" charset="0"/>
              </a:rPr>
              <a:t>    if letter == 'e' or letter == 's':</a:t>
            </a:r>
          </a:p>
          <a:p>
            <a:r>
              <a:rPr lang="en-US" sz="2800" dirty="0">
                <a:latin typeface="Abadi" panose="020B0604020104020204" pitchFamily="34" charset="0"/>
              </a:rPr>
              <a:t>        break</a:t>
            </a:r>
          </a:p>
          <a:p>
            <a:endParaRPr lang="en-US" sz="2800" dirty="0">
              <a:latin typeface="Abadi" panose="020B0604020104020204" pitchFamily="34" charset="0"/>
            </a:endParaRPr>
          </a:p>
          <a:p>
            <a:r>
              <a:rPr lang="en-US" sz="2800" dirty="0">
                <a:latin typeface="Abadi" panose="020B0604020104020204" pitchFamily="34" charset="0"/>
              </a:rPr>
              <a:t>print('Current Letter :', letter)</a:t>
            </a:r>
          </a:p>
        </p:txBody>
      </p:sp>
    </p:spTree>
    <p:extLst>
      <p:ext uri="{BB962C8B-B14F-4D97-AF65-F5344CB8AC3E}">
        <p14:creationId xmlns:p14="http://schemas.microsoft.com/office/powerpoint/2010/main" val="789619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74696-E2E4-1705-4C26-615BA4374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Numeric Data Type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81E8DC9E-8841-F57F-D8E1-B18A37895DFE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440180" y="2112962"/>
            <a:ext cx="10058400" cy="3740310"/>
          </a:xfrm>
        </p:spPr>
        <p:txBody>
          <a:bodyPr/>
          <a:lstStyle/>
          <a:p>
            <a:r>
              <a:rPr lang="en-US" b="1" dirty="0"/>
              <a:t>int – unlimited range, subject to available virtual memory.</a:t>
            </a:r>
          </a:p>
          <a:p>
            <a:r>
              <a:rPr lang="en-US" b="1" dirty="0"/>
              <a:t>float - unlimited range, subject to available virtual memory.</a:t>
            </a:r>
          </a:p>
          <a:p>
            <a:r>
              <a:rPr lang="en-US" b="1" dirty="0"/>
              <a:t>complex – same as floating point numbers</a:t>
            </a:r>
          </a:p>
          <a:p>
            <a:r>
              <a:rPr lang="en-US" b="1" dirty="0" err="1"/>
              <a:t>booleans</a:t>
            </a:r>
            <a:r>
              <a:rPr lang="en-US" b="1" dirty="0"/>
              <a:t> – 2 values True(1), False(0)</a:t>
            </a:r>
          </a:p>
        </p:txBody>
      </p:sp>
    </p:spTree>
    <p:extLst>
      <p:ext uri="{BB962C8B-B14F-4D97-AF65-F5344CB8AC3E}">
        <p14:creationId xmlns:p14="http://schemas.microsoft.com/office/powerpoint/2010/main" val="31699621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58152-DBEA-C3EE-3F39-5D4D65A4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Pass Statement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72F3C5D5-C446-9564-4C2D-CE2D03CD68E8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165860" y="2112962"/>
            <a:ext cx="9589770" cy="3740310"/>
          </a:xfrm>
        </p:spPr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We use </a:t>
            </a:r>
            <a:r>
              <a:rPr lang="en-US" u="sng" dirty="0">
                <a:latin typeface="Abadi" panose="020B0604020104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pass statemen</a:t>
            </a:r>
            <a:r>
              <a:rPr lang="en-US" dirty="0">
                <a:latin typeface="Abadi" panose="020B0604020104020204" pitchFamily="34" charset="0"/>
              </a:rPr>
              <a:t>t in Python to write empty loops. Pass is also used for empty control statements, functions and classes.</a:t>
            </a:r>
            <a:endParaRPr lang="nb-NO" dirty="0">
              <a:latin typeface="Abadi" panose="020B0604020104020204" pitchFamily="34" charset="0"/>
            </a:endParaRPr>
          </a:p>
          <a:p>
            <a:endParaRPr lang="nb-NO" dirty="0">
              <a:latin typeface="Abadi" panose="020B0604020104020204" pitchFamily="34" charset="0"/>
            </a:endParaRPr>
          </a:p>
          <a:p>
            <a:r>
              <a:rPr lang="nb-NO" dirty="0">
                <a:latin typeface="Abadi" panose="020B0604020104020204" pitchFamily="34" charset="0"/>
              </a:rPr>
              <a:t>for letter in 'geeksforgeeks':</a:t>
            </a:r>
          </a:p>
          <a:p>
            <a:r>
              <a:rPr lang="nb-NO" dirty="0">
                <a:latin typeface="Abadi" panose="020B0604020104020204" pitchFamily="34" charset="0"/>
              </a:rPr>
              <a:t>    pass</a:t>
            </a:r>
          </a:p>
          <a:p>
            <a:r>
              <a:rPr lang="nb-NO" dirty="0">
                <a:latin typeface="Abadi" panose="020B0604020104020204" pitchFamily="34" charset="0"/>
              </a:rPr>
              <a:t>print('Last Letter :', letter)</a:t>
            </a:r>
            <a:endParaRPr lang="en-US" dirty="0"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1783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0850"/>
            <a:ext cx="6096000" cy="185085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3002351"/>
            <a:ext cx="6095999" cy="2952134"/>
          </a:xfrm>
        </p:spPr>
        <p:txBody>
          <a:bodyPr/>
          <a:lstStyle/>
          <a:p>
            <a:r>
              <a:rPr lang="en-US" dirty="0"/>
              <a:t>Dr. Rakhee Chhibber</a:t>
            </a:r>
          </a:p>
          <a:p>
            <a:r>
              <a:rPr lang="en-US" dirty="0"/>
              <a:t>Rakhee.chhibber@hcltech.com</a:t>
            </a:r>
          </a:p>
        </p:txBody>
      </p:sp>
      <p:pic>
        <p:nvPicPr>
          <p:cNvPr id="14" name="Picture Placeholder 13" descr="A graphic of a plant">
            <a:extLst>
              <a:ext uri="{FF2B5EF4-FFF2-40B4-BE49-F238E27FC236}">
                <a16:creationId xmlns:a16="http://schemas.microsoft.com/office/drawing/2014/main" id="{67CA1640-299E-D5C1-DA26-1EB2AAC0A9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41159" y="618310"/>
            <a:ext cx="3405679" cy="5620565"/>
          </a:xfrm>
        </p:spPr>
      </p:pic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F7F22-E5FE-69C2-8603-9F8D0DA9F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data types 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941C3A0C-16D6-CB47-9C28-5B8BD1FA95A9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1944622" y="1705586"/>
            <a:ext cx="7981952" cy="374031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String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List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Tuple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808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9306F-A292-D505-DC70-7D5EF32C19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Strings in Python</a:t>
            </a:r>
          </a:p>
        </p:txBody>
      </p:sp>
    </p:spTree>
    <p:extLst>
      <p:ext uri="{BB962C8B-B14F-4D97-AF65-F5344CB8AC3E}">
        <p14:creationId xmlns:p14="http://schemas.microsoft.com/office/powerpoint/2010/main" val="3494251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F6861-880F-F9D0-17AA-8E23E53C1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Indexing of Strings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6621D6-EFAD-2EAC-C7CF-D00A8A07AF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170" y="2240280"/>
            <a:ext cx="9966166" cy="4019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21B2EC-03A1-BE91-4913-37B75BFF8EC5}"/>
              </a:ext>
            </a:extLst>
          </p:cNvPr>
          <p:cNvSpPr txBox="1"/>
          <p:nvPr/>
        </p:nvSpPr>
        <p:spPr>
          <a:xfrm>
            <a:off x="4194810" y="1474753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Str = “PROGRAM”</a:t>
            </a:r>
          </a:p>
        </p:txBody>
      </p:sp>
    </p:spTree>
    <p:extLst>
      <p:ext uri="{BB962C8B-B14F-4D97-AF65-F5344CB8AC3E}">
        <p14:creationId xmlns:p14="http://schemas.microsoft.com/office/powerpoint/2010/main" val="126158374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71">
      <a:dk1>
        <a:sysClr val="windowText" lastClr="000000"/>
      </a:dk1>
      <a:lt1>
        <a:sysClr val="window" lastClr="FFFFFF"/>
      </a:lt1>
      <a:dk2>
        <a:srgbClr val="A5B592"/>
      </a:dk2>
      <a:lt2>
        <a:srgbClr val="FEFAC9"/>
      </a:lt2>
      <a:accent1>
        <a:srgbClr val="C69E93"/>
      </a:accent1>
      <a:accent2>
        <a:srgbClr val="B7C4C1"/>
      </a:accent2>
      <a:accent3>
        <a:srgbClr val="7C8A8B"/>
      </a:accent3>
      <a:accent4>
        <a:srgbClr val="E2CDBC"/>
      </a:accent4>
      <a:accent5>
        <a:srgbClr val="959E89"/>
      </a:accent5>
      <a:accent6>
        <a:srgbClr val="545C6E"/>
      </a:accent6>
      <a:hlink>
        <a:srgbClr val="8E58B6"/>
      </a:hlink>
      <a:folHlink>
        <a:srgbClr val="7F6F6F"/>
      </a:folHlink>
    </a:clrScheme>
    <a:fontScheme name="Custom 76">
      <a:majorFont>
        <a:latin typeface="Goudy Old Style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381587_Win32_SL_V13" id="{F20C6250-62BA-457E-B250-03D7EF3FEC8F}" vid="{0DD98A1E-8B19-4FC3-8AFA-E0AC98D219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4AABA19-8BE1-48A9-BC2D-6C8E6942463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60C06F9-3BB9-4443-9C2A-670BA7151F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5DB8640-6848-42EB-9A54-2F5003E825EA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Pheasant presentation</Template>
  <TotalTime>2138</TotalTime>
  <Words>2549</Words>
  <Application>Microsoft Office PowerPoint</Application>
  <PresentationFormat>Widescreen</PresentationFormat>
  <Paragraphs>409</Paragraphs>
  <Slides>61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3" baseType="lpstr">
      <vt:lpstr>Abadi</vt:lpstr>
      <vt:lpstr>Aptos</vt:lpstr>
      <vt:lpstr>Arial</vt:lpstr>
      <vt:lpstr>Arial Unicode MS</vt:lpstr>
      <vt:lpstr>Consolas</vt:lpstr>
      <vt:lpstr>Courier New</vt:lpstr>
      <vt:lpstr>Google Sans</vt:lpstr>
      <vt:lpstr>Goudy Old Style</vt:lpstr>
      <vt:lpstr>Nunito</vt:lpstr>
      <vt:lpstr>Speak Pro</vt:lpstr>
      <vt:lpstr>Wingdings</vt:lpstr>
      <vt:lpstr>Custom</vt:lpstr>
      <vt:lpstr>Datatypes in Python  Dr.Rakhee Chhibber</vt:lpstr>
      <vt:lpstr>Agenda</vt:lpstr>
      <vt:lpstr>Barebones of a python program</vt:lpstr>
      <vt:lpstr>Components of python program</vt:lpstr>
      <vt:lpstr>PowerPoint Presentation</vt:lpstr>
      <vt:lpstr>Numeric Data Type</vt:lpstr>
      <vt:lpstr>Sequence data types </vt:lpstr>
      <vt:lpstr>Strings in Python</vt:lpstr>
      <vt:lpstr>Indexing of Strings</vt:lpstr>
      <vt:lpstr>Accessing characters of String</vt:lpstr>
      <vt:lpstr>Slicing in python</vt:lpstr>
      <vt:lpstr>Example </vt:lpstr>
      <vt:lpstr>Practice</vt:lpstr>
      <vt:lpstr>String Immutability </vt:lpstr>
      <vt:lpstr>Deleting String</vt:lpstr>
      <vt:lpstr>Updating a String </vt:lpstr>
      <vt:lpstr>Common String Methods</vt:lpstr>
      <vt:lpstr>Common String Methods</vt:lpstr>
      <vt:lpstr>Formatting Strings </vt:lpstr>
      <vt:lpstr>List in python</vt:lpstr>
      <vt:lpstr>Lists</vt:lpstr>
      <vt:lpstr>Accessing the list items</vt:lpstr>
      <vt:lpstr>Tuple in python</vt:lpstr>
      <vt:lpstr>tuple</vt:lpstr>
      <vt:lpstr>accessing tuple items </vt:lpstr>
      <vt:lpstr>Set Data Type in Python</vt:lpstr>
      <vt:lpstr>Dictionary data type</vt:lpstr>
      <vt:lpstr>Dictionary</vt:lpstr>
      <vt:lpstr>Accessing Key-value in dictionary</vt:lpstr>
      <vt:lpstr>User-defined data types</vt:lpstr>
      <vt:lpstr>Python Constant</vt:lpstr>
      <vt:lpstr>Naming Conventions in Python  </vt:lpstr>
      <vt:lpstr>Part 2</vt:lpstr>
      <vt:lpstr>Agenda</vt:lpstr>
      <vt:lpstr>Control statements</vt:lpstr>
      <vt:lpstr>If statement </vt:lpstr>
      <vt:lpstr>PowerPoint Presentation</vt:lpstr>
      <vt:lpstr>PowerPoint Presentation</vt:lpstr>
      <vt:lpstr>PowerPoint Presentation</vt:lpstr>
      <vt:lpstr>Match-case</vt:lpstr>
      <vt:lpstr>Ternary operator</vt:lpstr>
      <vt:lpstr>Iteration/loops</vt:lpstr>
      <vt:lpstr>Range function</vt:lpstr>
      <vt:lpstr>Syntax of Python range() function </vt:lpstr>
      <vt:lpstr>range() function – 3ways</vt:lpstr>
      <vt:lpstr>range (stop)</vt:lpstr>
      <vt:lpstr>Python range (start, stop) </vt:lpstr>
      <vt:lpstr>Python range (start, stop, step) </vt:lpstr>
      <vt:lpstr>Python range() using Negative Step</vt:lpstr>
      <vt:lpstr>range() function with List in Python </vt:lpstr>
      <vt:lpstr>Loops – for loop</vt:lpstr>
      <vt:lpstr>Iterating Over List, Tuple, String and Dictionary Using for Loops in Python</vt:lpstr>
      <vt:lpstr>Iterating by the Index of Sequences </vt:lpstr>
      <vt:lpstr>Using else Statement with for Loop in Python</vt:lpstr>
      <vt:lpstr>While Loop in Python </vt:lpstr>
      <vt:lpstr>Using else statement with While Loop in Python </vt:lpstr>
      <vt:lpstr>Infinite While Loop in Python </vt:lpstr>
      <vt:lpstr>Nested Loops in Python </vt:lpstr>
      <vt:lpstr>Loop Control Statements Continue and Break Statement</vt:lpstr>
      <vt:lpstr>Pass Statement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rakhee chhibber</dc:creator>
  <cp:lastModifiedBy>rakhee chhibber</cp:lastModifiedBy>
  <cp:revision>7</cp:revision>
  <dcterms:created xsi:type="dcterms:W3CDTF">2025-08-10T09:06:55Z</dcterms:created>
  <dcterms:modified xsi:type="dcterms:W3CDTF">2025-08-13T17:38:02Z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